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2" r:id="rId3"/>
    <p:sldId id="264" r:id="rId4"/>
    <p:sldId id="265" r:id="rId5"/>
    <p:sldId id="271" r:id="rId6"/>
    <p:sldId id="262" r:id="rId7"/>
    <p:sldId id="259" r:id="rId8"/>
    <p:sldId id="273" r:id="rId9"/>
    <p:sldId id="270" r:id="rId10"/>
    <p:sldId id="266" r:id="rId11"/>
    <p:sldId id="260" r:id="rId12"/>
    <p:sldId id="267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14" autoAdjust="0"/>
  </p:normalViewPr>
  <p:slideViewPr>
    <p:cSldViewPr>
      <p:cViewPr>
        <p:scale>
          <a:sx n="75" d="100"/>
          <a:sy n="75" d="100"/>
        </p:scale>
        <p:origin x="-118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38AFD-E73B-4654-8BC1-14E84D1C79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C73C9F-5489-45D0-89E1-71255F2EBB1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Test Dataset </a:t>
          </a:r>
          <a:endParaRPr lang="en-GB" dirty="0"/>
        </a:p>
      </dgm:t>
    </dgm:pt>
    <dgm:pt modelId="{8C53363D-F30A-42E1-B8AD-A2A7AFD304DA}" type="parTrans" cxnId="{5C3F87DB-1F24-4220-A52E-FDA67F0FC0CC}">
      <dgm:prSet/>
      <dgm:spPr/>
      <dgm:t>
        <a:bodyPr/>
        <a:lstStyle/>
        <a:p>
          <a:endParaRPr lang="en-GB"/>
        </a:p>
      </dgm:t>
    </dgm:pt>
    <dgm:pt modelId="{F0003CB8-1142-4347-AB49-0FCAADBE4FCE}" type="sibTrans" cxnId="{5C3F87DB-1F24-4220-A52E-FDA67F0FC0CC}">
      <dgm:prSet/>
      <dgm:spPr/>
      <dgm:t>
        <a:bodyPr/>
        <a:lstStyle/>
        <a:p>
          <a:endParaRPr lang="en-GB"/>
        </a:p>
      </dgm:t>
    </dgm:pt>
    <dgm:pt modelId="{F3567B78-57A1-42FF-BC6A-A26A61AE0BBE}">
      <dgm:prSet phldrT="[Text]"/>
      <dgm:spPr/>
      <dgm:t>
        <a:bodyPr/>
        <a:lstStyle/>
        <a:p>
          <a:r>
            <a:rPr lang="en-GB" dirty="0" smtClean="0"/>
            <a:t>CYP Integrated Dataset </a:t>
          </a:r>
          <a:endParaRPr lang="en-GB" dirty="0"/>
        </a:p>
      </dgm:t>
    </dgm:pt>
    <dgm:pt modelId="{DC5F4AEA-B660-491E-A490-02A12CBAD44C}" type="parTrans" cxnId="{6CFAB9EF-AC1C-40E7-A7DE-229051ACCB99}">
      <dgm:prSet/>
      <dgm:spPr/>
      <dgm:t>
        <a:bodyPr/>
        <a:lstStyle/>
        <a:p>
          <a:endParaRPr lang="en-GB"/>
        </a:p>
      </dgm:t>
    </dgm:pt>
    <dgm:pt modelId="{B6E4B00D-DCD6-4B63-AC30-5BA9D5BA03DE}" type="sibTrans" cxnId="{6CFAB9EF-AC1C-40E7-A7DE-229051ACCB99}">
      <dgm:prSet/>
      <dgm:spPr/>
      <dgm:t>
        <a:bodyPr/>
        <a:lstStyle/>
        <a:p>
          <a:endParaRPr lang="en-GB"/>
        </a:p>
      </dgm:t>
    </dgm:pt>
    <dgm:pt modelId="{8BA42284-C55A-4D94-AFFB-A84AC5962487}">
      <dgm:prSet phldrT="[Text]"/>
      <dgm:spPr/>
      <dgm:t>
        <a:bodyPr/>
        <a:lstStyle/>
        <a:p>
          <a:r>
            <a:rPr lang="en-GB" dirty="0" smtClean="0"/>
            <a:t>Sussex Partnership Data </a:t>
          </a:r>
          <a:endParaRPr lang="en-GB" dirty="0"/>
        </a:p>
      </dgm:t>
    </dgm:pt>
    <dgm:pt modelId="{9C8815D4-815F-4BA4-B54B-79B47AFE86E4}" type="parTrans" cxnId="{FF750FCA-1461-4D1D-944A-C746F2CD5959}">
      <dgm:prSet/>
      <dgm:spPr/>
      <dgm:t>
        <a:bodyPr/>
        <a:lstStyle/>
        <a:p>
          <a:endParaRPr lang="en-GB"/>
        </a:p>
      </dgm:t>
    </dgm:pt>
    <dgm:pt modelId="{CA3D750E-2981-4472-9B5A-F0B3A28DA8C5}" type="sibTrans" cxnId="{FF750FCA-1461-4D1D-944A-C746F2CD5959}">
      <dgm:prSet/>
      <dgm:spPr/>
      <dgm:t>
        <a:bodyPr/>
        <a:lstStyle/>
        <a:p>
          <a:endParaRPr lang="en-GB"/>
        </a:p>
      </dgm:t>
    </dgm:pt>
    <dgm:pt modelId="{2FF2F5FD-1AFA-45E8-8671-C521FB50CC83}" type="pres">
      <dgm:prSet presAssocID="{6B938AFD-E73B-4654-8BC1-14E84D1C7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CD82EC-0BAC-4104-8946-12D8198E7ED0}" type="pres">
      <dgm:prSet presAssocID="{23C73C9F-5489-45D0-89E1-71255F2EBB19}" presName="centerShape" presStyleLbl="node0" presStyleIdx="0" presStyleCnt="1"/>
      <dgm:spPr/>
      <dgm:t>
        <a:bodyPr/>
        <a:lstStyle/>
        <a:p>
          <a:endParaRPr lang="en-GB"/>
        </a:p>
      </dgm:t>
    </dgm:pt>
    <dgm:pt modelId="{B6320414-9DAA-43DC-BC31-74C76799B096}" type="pres">
      <dgm:prSet presAssocID="{DC5F4AEA-B660-491E-A490-02A12CBAD44C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71C62BD3-BE6C-4255-B18A-B587C959D910}" type="pres">
      <dgm:prSet presAssocID="{F3567B78-57A1-42FF-BC6A-A26A61AE0BB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7EBC0-BC21-43A2-9A66-00042A290DD7}" type="pres">
      <dgm:prSet presAssocID="{9C8815D4-815F-4BA4-B54B-79B47AFE86E4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7ABF55FE-7605-4366-9F30-092E96ECC783}" type="pres">
      <dgm:prSet presAssocID="{8BA42284-C55A-4D94-AFFB-A84AC59624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45218C-5221-4541-978B-07650F6822AB}" type="presOf" srcId="{9C8815D4-815F-4BA4-B54B-79B47AFE86E4}" destId="{1497EBC0-BC21-43A2-9A66-00042A290DD7}" srcOrd="0" destOrd="0" presId="urn:microsoft.com/office/officeart/2005/8/layout/radial4"/>
    <dgm:cxn modelId="{B12807C2-FC17-49CF-B1D5-90212EA82202}" type="presOf" srcId="{F3567B78-57A1-42FF-BC6A-A26A61AE0BBE}" destId="{71C62BD3-BE6C-4255-B18A-B587C959D910}" srcOrd="0" destOrd="0" presId="urn:microsoft.com/office/officeart/2005/8/layout/radial4"/>
    <dgm:cxn modelId="{5C3F87DB-1F24-4220-A52E-FDA67F0FC0CC}" srcId="{6B938AFD-E73B-4654-8BC1-14E84D1C7904}" destId="{23C73C9F-5489-45D0-89E1-71255F2EBB19}" srcOrd="0" destOrd="0" parTransId="{8C53363D-F30A-42E1-B8AD-A2A7AFD304DA}" sibTransId="{F0003CB8-1142-4347-AB49-0FCAADBE4FCE}"/>
    <dgm:cxn modelId="{FF750FCA-1461-4D1D-944A-C746F2CD5959}" srcId="{23C73C9F-5489-45D0-89E1-71255F2EBB19}" destId="{8BA42284-C55A-4D94-AFFB-A84AC5962487}" srcOrd="1" destOrd="0" parTransId="{9C8815D4-815F-4BA4-B54B-79B47AFE86E4}" sibTransId="{CA3D750E-2981-4472-9B5A-F0B3A28DA8C5}"/>
    <dgm:cxn modelId="{F02906D4-F38E-4399-9403-4AAB4B8B81C4}" type="presOf" srcId="{23C73C9F-5489-45D0-89E1-71255F2EBB19}" destId="{8BCD82EC-0BAC-4104-8946-12D8198E7ED0}" srcOrd="0" destOrd="0" presId="urn:microsoft.com/office/officeart/2005/8/layout/radial4"/>
    <dgm:cxn modelId="{6CFAB9EF-AC1C-40E7-A7DE-229051ACCB99}" srcId="{23C73C9F-5489-45D0-89E1-71255F2EBB19}" destId="{F3567B78-57A1-42FF-BC6A-A26A61AE0BBE}" srcOrd="0" destOrd="0" parTransId="{DC5F4AEA-B660-491E-A490-02A12CBAD44C}" sibTransId="{B6E4B00D-DCD6-4B63-AC30-5BA9D5BA03DE}"/>
    <dgm:cxn modelId="{53E96EBA-7FCF-437A-9553-18AB6A179809}" type="presOf" srcId="{DC5F4AEA-B660-491E-A490-02A12CBAD44C}" destId="{B6320414-9DAA-43DC-BC31-74C76799B096}" srcOrd="0" destOrd="0" presId="urn:microsoft.com/office/officeart/2005/8/layout/radial4"/>
    <dgm:cxn modelId="{3D7C15B8-65B9-4E15-9AAE-8C9363EFA8A5}" type="presOf" srcId="{8BA42284-C55A-4D94-AFFB-A84AC5962487}" destId="{7ABF55FE-7605-4366-9F30-092E96ECC783}" srcOrd="0" destOrd="0" presId="urn:microsoft.com/office/officeart/2005/8/layout/radial4"/>
    <dgm:cxn modelId="{B983256E-3D1F-4C28-8FBE-CA9EF1A0CC86}" type="presOf" srcId="{6B938AFD-E73B-4654-8BC1-14E84D1C7904}" destId="{2FF2F5FD-1AFA-45E8-8671-C521FB50CC83}" srcOrd="0" destOrd="0" presId="urn:microsoft.com/office/officeart/2005/8/layout/radial4"/>
    <dgm:cxn modelId="{17F7CE7B-F379-4956-9111-F0B0810CB558}" type="presParOf" srcId="{2FF2F5FD-1AFA-45E8-8671-C521FB50CC83}" destId="{8BCD82EC-0BAC-4104-8946-12D8198E7ED0}" srcOrd="0" destOrd="0" presId="urn:microsoft.com/office/officeart/2005/8/layout/radial4"/>
    <dgm:cxn modelId="{511E2876-76F0-4555-8965-CFDDA252980C}" type="presParOf" srcId="{2FF2F5FD-1AFA-45E8-8671-C521FB50CC83}" destId="{B6320414-9DAA-43DC-BC31-74C76799B096}" srcOrd="1" destOrd="0" presId="urn:microsoft.com/office/officeart/2005/8/layout/radial4"/>
    <dgm:cxn modelId="{59DA9707-3D2C-45E3-8DFD-E2846995EAF8}" type="presParOf" srcId="{2FF2F5FD-1AFA-45E8-8671-C521FB50CC83}" destId="{71C62BD3-BE6C-4255-B18A-B587C959D910}" srcOrd="2" destOrd="0" presId="urn:microsoft.com/office/officeart/2005/8/layout/radial4"/>
    <dgm:cxn modelId="{2494897B-58C8-4373-9B24-53F153F0ED71}" type="presParOf" srcId="{2FF2F5FD-1AFA-45E8-8671-C521FB50CC83}" destId="{1497EBC0-BC21-43A2-9A66-00042A290DD7}" srcOrd="3" destOrd="0" presId="urn:microsoft.com/office/officeart/2005/8/layout/radial4"/>
    <dgm:cxn modelId="{789C8B3B-5217-49EB-81A7-504D7C364D23}" type="presParOf" srcId="{2FF2F5FD-1AFA-45E8-8671-C521FB50CC83}" destId="{7ABF55FE-7605-4366-9F30-092E96ECC78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82EC-0BAC-4104-8946-12D8198E7ED0}">
      <dsp:nvSpPr>
        <dsp:cNvPr id="0" name=""/>
        <dsp:cNvSpPr/>
      </dsp:nvSpPr>
      <dsp:spPr>
        <a:xfrm>
          <a:off x="2975557" y="1198490"/>
          <a:ext cx="1897756" cy="189775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Test Dataset </a:t>
          </a:r>
          <a:endParaRPr lang="en-GB" sz="3200" kern="1200" dirty="0"/>
        </a:p>
      </dsp:txBody>
      <dsp:txXfrm>
        <a:off x="3253477" y="1476410"/>
        <a:ext cx="1341916" cy="1341916"/>
      </dsp:txXfrm>
    </dsp:sp>
    <dsp:sp modelId="{B6320414-9DAA-43DC-BC31-74C76799B096}">
      <dsp:nvSpPr>
        <dsp:cNvPr id="0" name=""/>
        <dsp:cNvSpPr/>
      </dsp:nvSpPr>
      <dsp:spPr>
        <a:xfrm rot="12900000">
          <a:off x="1756339" y="867497"/>
          <a:ext cx="1452932" cy="540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62BD3-BE6C-4255-B18A-B587C959D910}">
      <dsp:nvSpPr>
        <dsp:cNvPr id="0" name=""/>
        <dsp:cNvSpPr/>
      </dsp:nvSpPr>
      <dsp:spPr>
        <a:xfrm>
          <a:off x="986284" y="97"/>
          <a:ext cx="1802868" cy="1442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CYP Integrated Dataset </a:t>
          </a:r>
          <a:endParaRPr lang="en-GB" sz="2700" kern="1200" dirty="0"/>
        </a:p>
      </dsp:txBody>
      <dsp:txXfrm>
        <a:off x="1028527" y="42340"/>
        <a:ext cx="1718382" cy="1357808"/>
      </dsp:txXfrm>
    </dsp:sp>
    <dsp:sp modelId="{1497EBC0-BC21-43A2-9A66-00042A290DD7}">
      <dsp:nvSpPr>
        <dsp:cNvPr id="0" name=""/>
        <dsp:cNvSpPr/>
      </dsp:nvSpPr>
      <dsp:spPr>
        <a:xfrm rot="19500000">
          <a:off x="4639600" y="867497"/>
          <a:ext cx="1452932" cy="540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F55FE-7605-4366-9F30-092E96ECC783}">
      <dsp:nvSpPr>
        <dsp:cNvPr id="0" name=""/>
        <dsp:cNvSpPr/>
      </dsp:nvSpPr>
      <dsp:spPr>
        <a:xfrm>
          <a:off x="5059718" y="97"/>
          <a:ext cx="1802868" cy="1442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Sussex Partnership Data </a:t>
          </a:r>
          <a:endParaRPr lang="en-GB" sz="2700" kern="1200" dirty="0"/>
        </a:p>
      </dsp:txBody>
      <dsp:txXfrm>
        <a:off x="5101961" y="42340"/>
        <a:ext cx="1718382" cy="135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6326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6326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8F491C18-6A0E-4D39-B31D-B5E1F7F42BC6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397"/>
            <a:ext cx="2951217" cy="497926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397"/>
            <a:ext cx="2951217" cy="497926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7BB7C16F-721E-41DA-BC91-2C250A67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47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E4324530-C97E-465D-9C79-87572C40B868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39"/>
            <a:ext cx="5447030" cy="4473417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BD6D3E8E-F535-4742-8ED6-7D5FC7706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2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We aren’t </a:t>
            </a:r>
            <a:r>
              <a:rPr lang="en-GB" dirty="0" smtClean="0"/>
              <a:t>there yet!!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1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9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0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4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8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6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D3E8E-F535-4742-8ED6-7D5FC77061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4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079" y="623711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107504" y="6199187"/>
            <a:ext cx="8964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4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7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8421-BC9B-42B6-9A37-5715A9FFC1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74C9-1984-4309-B629-64A9E26805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6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/>
          </a:p>
          <a:p>
            <a:pPr algn="ctr"/>
            <a:r>
              <a:rPr lang="en-GB" sz="4400" b="1" dirty="0" smtClean="0"/>
              <a:t>Data Linking Feasibility Project in Kent – </a:t>
            </a:r>
            <a:endParaRPr lang="en-GB" sz="44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r>
              <a:rPr lang="en-GB" sz="3200" b="1" dirty="0" smtClean="0"/>
              <a:t>Jo Tonkin , Public Health Specialist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614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Hurdles: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sz="3600" dirty="0" smtClean="0"/>
              <a:t>Legal Mandate</a:t>
            </a:r>
          </a:p>
          <a:p>
            <a:r>
              <a:rPr lang="en-GB" sz="3600" dirty="0" smtClean="0"/>
              <a:t>Language </a:t>
            </a:r>
          </a:p>
          <a:p>
            <a:r>
              <a:rPr lang="en-GB" sz="3600" dirty="0" smtClean="0"/>
              <a:t>Trust and relationships</a:t>
            </a:r>
          </a:p>
          <a:p>
            <a:r>
              <a:rPr lang="en-GB" sz="3600" dirty="0" smtClean="0"/>
              <a:t>Analysis and interpretation </a:t>
            </a:r>
          </a:p>
          <a:p>
            <a:r>
              <a:rPr lang="en-GB" sz="3600" dirty="0" smtClean="0"/>
              <a:t>Assurance from all perspectives   </a:t>
            </a:r>
            <a:endParaRPr lang="en-GB" sz="3600" dirty="0"/>
          </a:p>
          <a:p>
            <a:r>
              <a:rPr lang="en-GB" sz="3600" dirty="0" smtClean="0"/>
              <a:t>Quality of systems and purpose </a:t>
            </a:r>
          </a:p>
          <a:p>
            <a:r>
              <a:rPr lang="en-GB" sz="3600" dirty="0" smtClean="0"/>
              <a:t>Technical capability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current technical solution: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457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want to learn?: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GB" sz="3600" dirty="0"/>
              <a:t>Can we do it? </a:t>
            </a:r>
            <a:endParaRPr lang="en-GB" sz="3600" dirty="0" smtClean="0"/>
          </a:p>
          <a:p>
            <a:r>
              <a:rPr lang="en-GB" sz="3600" dirty="0" smtClean="0"/>
              <a:t>Who </a:t>
            </a:r>
            <a:r>
              <a:rPr lang="en-GB" sz="3600" dirty="0"/>
              <a:t>owns </a:t>
            </a:r>
            <a:r>
              <a:rPr lang="en-GB" sz="3600" dirty="0" smtClean="0"/>
              <a:t>it? </a:t>
            </a:r>
            <a:r>
              <a:rPr lang="en-GB" sz="3600" dirty="0"/>
              <a:t>I</a:t>
            </a:r>
            <a:r>
              <a:rPr lang="en-GB" sz="3600" dirty="0" smtClean="0"/>
              <a:t>s </a:t>
            </a:r>
            <a:r>
              <a:rPr lang="en-GB" sz="3600" dirty="0"/>
              <a:t>the governance right? </a:t>
            </a:r>
            <a:endParaRPr lang="en-GB" sz="3600" dirty="0" smtClean="0"/>
          </a:p>
          <a:p>
            <a:r>
              <a:rPr lang="en-GB" sz="3600" dirty="0" smtClean="0"/>
              <a:t>Are </a:t>
            </a:r>
            <a:r>
              <a:rPr lang="en-GB" sz="3600" dirty="0"/>
              <a:t>we all </a:t>
            </a:r>
            <a:r>
              <a:rPr lang="en-GB" sz="3600" dirty="0" smtClean="0"/>
              <a:t>confident </a:t>
            </a:r>
            <a:r>
              <a:rPr lang="en-GB" sz="3600" dirty="0"/>
              <a:t>with </a:t>
            </a:r>
            <a:r>
              <a:rPr lang="en-GB" sz="3600" dirty="0" smtClean="0"/>
              <a:t>the process? </a:t>
            </a:r>
            <a:endParaRPr lang="en-GB" sz="3600" dirty="0"/>
          </a:p>
          <a:p>
            <a:r>
              <a:rPr lang="en-GB" sz="3600" dirty="0" smtClean="0"/>
              <a:t>Can </a:t>
            </a:r>
            <a:r>
              <a:rPr lang="en-GB" sz="3600" dirty="0"/>
              <a:t>it tell us something useful? </a:t>
            </a:r>
          </a:p>
          <a:p>
            <a:r>
              <a:rPr lang="en-GB" sz="3600" dirty="0" smtClean="0"/>
              <a:t>It </a:t>
            </a:r>
            <a:r>
              <a:rPr lang="en-GB" sz="3600" dirty="0"/>
              <a:t>is worth it? </a:t>
            </a:r>
            <a:endParaRPr lang="en-GB" sz="3600" dirty="0" smtClean="0"/>
          </a:p>
          <a:p>
            <a:r>
              <a:rPr lang="en-GB" sz="3600" dirty="0" smtClean="0"/>
              <a:t>Can </a:t>
            </a:r>
            <a:r>
              <a:rPr lang="en-GB" sz="3600" dirty="0"/>
              <a:t>we sustain it given structural changes? </a:t>
            </a:r>
          </a:p>
        </p:txBody>
      </p:sp>
    </p:spTree>
    <p:extLst>
      <p:ext uri="{BB962C8B-B14F-4D97-AF65-F5344CB8AC3E}">
        <p14:creationId xmlns:p14="http://schemas.microsoft.com/office/powerpoint/2010/main" val="2342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367,000 0-19 (according to ONS estimates)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7 CCGs / 4 Health economies ( formative)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/>
              <a:t>1</a:t>
            </a:r>
            <a:r>
              <a:rPr lang="en-GB" dirty="0" smtClean="0"/>
              <a:t> public health department with significant commissioning responsibility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 </a:t>
            </a:r>
            <a:r>
              <a:rPr lang="en-GB" dirty="0" err="1" smtClean="0"/>
              <a:t>JSNA</a:t>
            </a:r>
            <a:r>
              <a:rPr lang="en-GB" dirty="0" smtClean="0"/>
              <a:t> </a:t>
            </a:r>
            <a:r>
              <a:rPr lang="en-GB" dirty="0" smtClean="0"/>
              <a:t>delivering retrospective analysis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5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got involved?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3600" dirty="0" smtClean="0"/>
              <a:t>Invited to the CORC Webinar </a:t>
            </a:r>
          </a:p>
          <a:p>
            <a:endParaRPr lang="en-GB" sz="3600" dirty="0" smtClean="0"/>
          </a:p>
          <a:p>
            <a:r>
              <a:rPr lang="en-GB" sz="3600" dirty="0" smtClean="0"/>
              <a:t>Expressed an interest based on a belief that we had the capability</a:t>
            </a:r>
          </a:p>
          <a:p>
            <a:endParaRPr lang="en-GB" sz="3600" dirty="0"/>
          </a:p>
          <a:p>
            <a:r>
              <a:rPr lang="en-GB" sz="3600" dirty="0" smtClean="0"/>
              <a:t>Agreement from the CCG s to take an integrated intelligence approach 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05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got involved?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8460"/>
            <a:ext cx="2947100" cy="41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9523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HeadStart: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4013" y="-134692"/>
            <a:ext cx="8632443" cy="1259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smtClean="0">
                <a:solidFill>
                  <a:srgbClr val="4283C4"/>
                </a:solidFill>
                <a:latin typeface="Arial" charset="0"/>
                <a:cs typeface="Arial" charset="0"/>
              </a:rPr>
              <a:t>Flow of data into the Kent Integrated Dataset</a:t>
            </a:r>
            <a:endParaRPr lang="en-GB" sz="2800" b="1" dirty="0">
              <a:solidFill>
                <a:srgbClr val="4283C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013" y="847843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lang="en-GB" sz="1100" dirty="0" smtClean="0">
                <a:solidFill>
                  <a:schemeClr val="bg1"/>
                </a:solidFill>
                <a:latin typeface="Calibri" pitchFamily="32" charset="0"/>
              </a:rPr>
              <a:t>GP practice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63942" y="847847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Mental health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91051" y="847847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Out of hours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18160" y="847845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Acute hospital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8226599" y="822979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Hospice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172378" y="847847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Adult social care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199487" y="847844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Ambulance service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6685" y="4251987"/>
            <a:ext cx="4333202" cy="1008112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2" charset="0"/>
              </a:rPr>
              <a:t>KENT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2" charset="0"/>
              </a:rPr>
              <a:t> INTEGRATED DATASET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2" charset="0"/>
            </a:endParaRPr>
          </a:p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2" charset="0"/>
            </a:endParaRPr>
          </a:p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lang="en-GB" sz="1400" dirty="0" smtClean="0">
                <a:latin typeface="Calibri" pitchFamily="32" charset="0"/>
              </a:rPr>
              <a:t>Kent County Council Public Health and </a:t>
            </a:r>
            <a:r>
              <a:rPr lang="en-GB" sz="1400" dirty="0" smtClean="0">
                <a:solidFill>
                  <a:schemeClr val="tx1"/>
                </a:solidFill>
                <a:latin typeface="Calibri" pitchFamily="32" charset="0"/>
              </a:rPr>
              <a:t>HISBI data warehouse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36833" y="840742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Community health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145269" y="847847"/>
            <a:ext cx="900000" cy="504055"/>
          </a:xfrm>
          <a:prstGeom prst="roundRect">
            <a:avLst/>
          </a:prstGeom>
          <a:solidFill>
            <a:srgbClr val="4283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r>
              <a:rPr lang="en-GB" sz="1100" dirty="0">
                <a:solidFill>
                  <a:schemeClr val="bg1"/>
                </a:solidFill>
                <a:latin typeface="Calibri" pitchFamily="32" charset="0"/>
              </a:rPr>
              <a:t>P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rPr>
              <a:t>ublic health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2267272">
            <a:off x="2721625" y="1541084"/>
            <a:ext cx="484632" cy="507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Down Arrow 15"/>
          <p:cNvSpPr/>
          <p:nvPr/>
        </p:nvSpPr>
        <p:spPr>
          <a:xfrm>
            <a:off x="4325844" y="149936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 rot="19430797">
            <a:off x="5909331" y="1513175"/>
            <a:ext cx="484632" cy="539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823459" y="2126169"/>
            <a:ext cx="7704856" cy="600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KID minimum dataset: </a:t>
            </a:r>
            <a:r>
              <a:rPr lang="en-GB" sz="1400" dirty="0" smtClean="0"/>
              <a:t>data on activity, cost, service/treatment received, staffing, commissioning and providing organisation, patient diagnosis, demographics and location. </a:t>
            </a:r>
            <a:endParaRPr lang="en-GB" sz="1400" dirty="0"/>
          </a:p>
        </p:txBody>
      </p:sp>
      <p:sp>
        <p:nvSpPr>
          <p:cNvPr id="19" name="Double Brace 18"/>
          <p:cNvSpPr/>
          <p:nvPr/>
        </p:nvSpPr>
        <p:spPr>
          <a:xfrm>
            <a:off x="2409064" y="3212976"/>
            <a:ext cx="4330087" cy="720080"/>
          </a:xfrm>
          <a:prstGeom prst="bracePair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Datasets linked on a common patient identifier (NHS number) and pseudonymised</a:t>
            </a:r>
            <a:endParaRPr lang="en-GB" sz="1400" dirty="0"/>
          </a:p>
        </p:txBody>
      </p:sp>
      <p:sp>
        <p:nvSpPr>
          <p:cNvPr id="20" name="Down Arrow 19"/>
          <p:cNvSpPr/>
          <p:nvPr/>
        </p:nvSpPr>
        <p:spPr>
          <a:xfrm>
            <a:off x="4325844" y="2818362"/>
            <a:ext cx="484632" cy="39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>
            <a:off x="4325843" y="386104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75838" y="5796026"/>
            <a:ext cx="8670675" cy="954107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Arrangements are in progress to link to data covering other services, including: </a:t>
            </a:r>
          </a:p>
          <a:p>
            <a:r>
              <a:rPr lang="en-GB" sz="1400" u="sng" dirty="0" smtClean="0"/>
              <a:t>Health and social </a:t>
            </a:r>
            <a:r>
              <a:rPr lang="en-GB" sz="1400" u="sng" dirty="0"/>
              <a:t>c</a:t>
            </a:r>
            <a:r>
              <a:rPr lang="en-GB" sz="1400" u="sng" dirty="0" smtClean="0"/>
              <a:t>are services: </a:t>
            </a:r>
            <a:r>
              <a:rPr lang="en-GB" sz="1400" dirty="0"/>
              <a:t>Children’s social </a:t>
            </a:r>
            <a:r>
              <a:rPr lang="en-GB" sz="1400" dirty="0" smtClean="0"/>
              <a:t>care, child and adolescent mental health, improving access to psychological therapies, and non-SUS-reported acute care. </a:t>
            </a:r>
          </a:p>
          <a:p>
            <a:r>
              <a:rPr lang="en-GB" sz="1400" u="sng" dirty="0" smtClean="0"/>
              <a:t>Non-health and social care services: </a:t>
            </a:r>
            <a:r>
              <a:rPr lang="en-GB" sz="1400" dirty="0" smtClean="0"/>
              <a:t>District council, HM Prisons, Fire and Rescue, Probation, and Education.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5839" y="5341831"/>
            <a:ext cx="1295239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1706943" y="5341831"/>
            <a:ext cx="1295239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>
            <a:off x="3238047" y="5341831"/>
            <a:ext cx="1295239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25"/>
          <p:cNvSpPr/>
          <p:nvPr/>
        </p:nvSpPr>
        <p:spPr>
          <a:xfrm>
            <a:off x="4769151" y="5341831"/>
            <a:ext cx="1295239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ight Arrow 26"/>
          <p:cNvSpPr/>
          <p:nvPr/>
        </p:nvSpPr>
        <p:spPr>
          <a:xfrm>
            <a:off x="6300255" y="5341831"/>
            <a:ext cx="1295239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ight Arrow 27"/>
          <p:cNvSpPr/>
          <p:nvPr/>
        </p:nvSpPr>
        <p:spPr>
          <a:xfrm>
            <a:off x="7831360" y="5341831"/>
            <a:ext cx="1295239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8"/>
            <a:ext cx="91249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KID analysis: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current project: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78124"/>
              </p:ext>
            </p:extLst>
          </p:nvPr>
        </p:nvGraphicFramePr>
        <p:xfrm>
          <a:off x="611560" y="1340769"/>
          <a:ext cx="78488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4581128"/>
            <a:ext cx="8568952" cy="15121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Understanding the </a:t>
            </a:r>
            <a:r>
              <a:rPr lang="en-GB" sz="2400" b="1" dirty="0"/>
              <a:t>equity of access and utilisation of mental health services for young people in Kent and the association between treatment and educational attendance </a:t>
            </a:r>
          </a:p>
        </p:txBody>
      </p:sp>
    </p:spTree>
    <p:extLst>
      <p:ext uri="{BB962C8B-B14F-4D97-AF65-F5344CB8AC3E}">
        <p14:creationId xmlns:p14="http://schemas.microsoft.com/office/powerpoint/2010/main" val="31161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357</Words>
  <Application>Microsoft Office PowerPoint</Application>
  <PresentationFormat>On-screen Show (4:3)</PresentationFormat>
  <Paragraphs>73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 </vt:lpstr>
      <vt:lpstr>Context: </vt:lpstr>
      <vt:lpstr>How we got involved? </vt:lpstr>
      <vt:lpstr>Why we got involved? </vt:lpstr>
      <vt:lpstr>HeadStart: </vt:lpstr>
      <vt:lpstr>PowerPoint Presentation</vt:lpstr>
      <vt:lpstr>PowerPoint Presentation</vt:lpstr>
      <vt:lpstr>Example of KID analysis: </vt:lpstr>
      <vt:lpstr>Our current project: </vt:lpstr>
      <vt:lpstr>Hurdles: </vt:lpstr>
      <vt:lpstr>Our current technical solution: </vt:lpstr>
      <vt:lpstr>What we want to learn?: 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Montgomery, Gillian - BSS Public Health Unit</dc:creator>
  <cp:lastModifiedBy>Danielle Antha</cp:lastModifiedBy>
  <cp:revision>217</cp:revision>
  <cp:lastPrinted>2016-04-15T12:38:47Z</cp:lastPrinted>
  <dcterms:created xsi:type="dcterms:W3CDTF">2013-06-21T08:39:56Z</dcterms:created>
  <dcterms:modified xsi:type="dcterms:W3CDTF">2016-04-20T13:48:40Z</dcterms:modified>
</cp:coreProperties>
</file>