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65" r:id="rId2"/>
    <p:sldId id="473" r:id="rId3"/>
    <p:sldId id="471" r:id="rId4"/>
    <p:sldId id="474" r:id="rId5"/>
    <p:sldId id="466" r:id="rId6"/>
    <p:sldId id="462" r:id="rId7"/>
    <p:sldId id="440" r:id="rId8"/>
    <p:sldId id="443" r:id="rId9"/>
    <p:sldId id="484" r:id="rId10"/>
    <p:sldId id="483" r:id="rId11"/>
    <p:sldId id="487" r:id="rId12"/>
    <p:sldId id="495" r:id="rId13"/>
    <p:sldId id="497" r:id="rId14"/>
    <p:sldId id="492" r:id="rId15"/>
    <p:sldId id="488" r:id="rId16"/>
    <p:sldId id="322" r:id="rId17"/>
    <p:sldId id="321" r:id="rId18"/>
    <p:sldId id="489" r:id="rId19"/>
    <p:sldId id="491" r:id="rId20"/>
    <p:sldId id="490" r:id="rId21"/>
    <p:sldId id="496" r:id="rId22"/>
    <p:sldId id="498" r:id="rId23"/>
    <p:sldId id="499"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6" autoAdjust="0"/>
    <p:restoredTop sz="81072" autoAdjust="0"/>
  </p:normalViewPr>
  <p:slideViewPr>
    <p:cSldViewPr>
      <p:cViewPr>
        <p:scale>
          <a:sx n="70" d="100"/>
          <a:sy n="70" d="100"/>
        </p:scale>
        <p:origin x="-2814" y="-714"/>
      </p:cViewPr>
      <p:guideLst>
        <p:guide orient="horz" pos="2160"/>
        <p:guide pos="2880"/>
      </p:guideLst>
    </p:cSldViewPr>
  </p:slideViewPr>
  <p:notesTextViewPr>
    <p:cViewPr>
      <p:scale>
        <a:sx n="1" d="1"/>
        <a:sy n="1" d="1"/>
      </p:scale>
      <p:origin x="0" y="0"/>
    </p:cViewPr>
  </p:notesTextViewPr>
  <p:sorterViewPr>
    <p:cViewPr>
      <p:scale>
        <a:sx n="170" d="100"/>
        <a:sy n="170" d="100"/>
      </p:scale>
      <p:origin x="0" y="6870"/>
    </p:cViewPr>
  </p:sorterViewPr>
  <p:notesViewPr>
    <p:cSldViewPr>
      <p:cViewPr varScale="1">
        <p:scale>
          <a:sx n="47" d="100"/>
          <a:sy n="47" d="100"/>
        </p:scale>
        <p:origin x="-279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31687936"/>
        <c:axId val="131689472"/>
      </c:barChart>
      <c:catAx>
        <c:axId val="131687936"/>
        <c:scaling>
          <c:orientation val="minMax"/>
        </c:scaling>
        <c:delete val="0"/>
        <c:axPos val="b"/>
        <c:majorTickMark val="out"/>
        <c:minorTickMark val="none"/>
        <c:tickLblPos val="nextTo"/>
        <c:crossAx val="131689472"/>
        <c:crosses val="autoZero"/>
        <c:auto val="1"/>
        <c:lblAlgn val="ctr"/>
        <c:lblOffset val="100"/>
        <c:noMultiLvlLbl val="0"/>
      </c:catAx>
      <c:valAx>
        <c:axId val="131689472"/>
        <c:scaling>
          <c:orientation val="minMax"/>
        </c:scaling>
        <c:delete val="0"/>
        <c:axPos val="l"/>
        <c:majorGridlines/>
        <c:numFmt formatCode="General" sourceLinked="1"/>
        <c:majorTickMark val="out"/>
        <c:minorTickMark val="none"/>
        <c:tickLblPos val="nextTo"/>
        <c:crossAx val="1316879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32028672"/>
        <c:axId val="132030464"/>
      </c:barChart>
      <c:catAx>
        <c:axId val="132028672"/>
        <c:scaling>
          <c:orientation val="minMax"/>
        </c:scaling>
        <c:delete val="0"/>
        <c:axPos val="b"/>
        <c:majorTickMark val="out"/>
        <c:minorTickMark val="none"/>
        <c:tickLblPos val="nextTo"/>
        <c:crossAx val="132030464"/>
        <c:crosses val="autoZero"/>
        <c:auto val="1"/>
        <c:lblAlgn val="ctr"/>
        <c:lblOffset val="100"/>
        <c:noMultiLvlLbl val="0"/>
      </c:catAx>
      <c:valAx>
        <c:axId val="132030464"/>
        <c:scaling>
          <c:orientation val="minMax"/>
        </c:scaling>
        <c:delete val="0"/>
        <c:axPos val="l"/>
        <c:majorGridlines/>
        <c:numFmt formatCode="General" sourceLinked="1"/>
        <c:majorTickMark val="out"/>
        <c:minorTickMark val="none"/>
        <c:tickLblPos val="nextTo"/>
        <c:crossAx val="1320286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AE9D7-BF36-4D5A-A43D-81C1FDCCFFF4}" type="doc">
      <dgm:prSet loTypeId="urn:microsoft.com/office/officeart/2005/8/layout/lProcess3" loCatId="process" qsTypeId="urn:microsoft.com/office/officeart/2005/8/quickstyle/simple1" qsCatId="simple" csTypeId="urn:microsoft.com/office/officeart/2005/8/colors/accent3_2" csCatId="accent3" phldr="0"/>
      <dgm:spPr/>
      <dgm:t>
        <a:bodyPr/>
        <a:lstStyle/>
        <a:p>
          <a:endParaRPr lang="en-GB"/>
        </a:p>
      </dgm:t>
    </dgm:pt>
    <dgm:pt modelId="{96D35A67-B595-4005-A753-8C969018044F}">
      <dgm:prSet phldrT="[Text]" phldr="1"/>
      <dgm:spPr/>
      <dgm:t>
        <a:bodyPr/>
        <a:lstStyle/>
        <a:p>
          <a:endParaRPr lang="en-GB"/>
        </a:p>
      </dgm:t>
    </dgm:pt>
    <dgm:pt modelId="{85D33881-ABA5-4FF7-BDB0-C663656E7772}" type="parTrans" cxnId="{7664E436-6A68-4E57-8188-F25FAAAD8FDC}">
      <dgm:prSet/>
      <dgm:spPr/>
      <dgm:t>
        <a:bodyPr/>
        <a:lstStyle/>
        <a:p>
          <a:endParaRPr lang="en-GB"/>
        </a:p>
      </dgm:t>
    </dgm:pt>
    <dgm:pt modelId="{36D2468C-7893-459E-99D4-620691D89CC7}" type="sibTrans" cxnId="{7664E436-6A68-4E57-8188-F25FAAAD8FDC}">
      <dgm:prSet/>
      <dgm:spPr/>
      <dgm:t>
        <a:bodyPr/>
        <a:lstStyle/>
        <a:p>
          <a:endParaRPr lang="en-GB"/>
        </a:p>
      </dgm:t>
    </dgm:pt>
    <dgm:pt modelId="{DDBC800D-B518-4872-A9F8-27869130A5F8}">
      <dgm:prSet phldrT="[Text]" phldr="1"/>
      <dgm:spPr/>
      <dgm:t>
        <a:bodyPr/>
        <a:lstStyle/>
        <a:p>
          <a:endParaRPr lang="en-GB"/>
        </a:p>
      </dgm:t>
    </dgm:pt>
    <dgm:pt modelId="{6B8440A0-F27E-4458-8EEB-1CDD84247F59}" type="parTrans" cxnId="{817DCF02-EE65-477F-A945-37EFC6784A4C}">
      <dgm:prSet/>
      <dgm:spPr/>
      <dgm:t>
        <a:bodyPr/>
        <a:lstStyle/>
        <a:p>
          <a:endParaRPr lang="en-GB"/>
        </a:p>
      </dgm:t>
    </dgm:pt>
    <dgm:pt modelId="{239EADF1-F920-483E-AAE0-E3B1E78E9E0C}" type="sibTrans" cxnId="{817DCF02-EE65-477F-A945-37EFC6784A4C}">
      <dgm:prSet/>
      <dgm:spPr/>
      <dgm:t>
        <a:bodyPr/>
        <a:lstStyle/>
        <a:p>
          <a:endParaRPr lang="en-GB"/>
        </a:p>
      </dgm:t>
    </dgm:pt>
    <dgm:pt modelId="{351E409E-11C4-43BA-8671-5B8F69A26A67}">
      <dgm:prSet phldrT="[Text]" phldr="1"/>
      <dgm:spPr/>
      <dgm:t>
        <a:bodyPr/>
        <a:lstStyle/>
        <a:p>
          <a:endParaRPr lang="en-GB"/>
        </a:p>
      </dgm:t>
    </dgm:pt>
    <dgm:pt modelId="{03687135-60A4-4B63-9A93-1681118BE80C}" type="parTrans" cxnId="{714709DA-1A32-455E-9769-E5DD42CF2892}">
      <dgm:prSet/>
      <dgm:spPr/>
      <dgm:t>
        <a:bodyPr/>
        <a:lstStyle/>
        <a:p>
          <a:endParaRPr lang="en-GB"/>
        </a:p>
      </dgm:t>
    </dgm:pt>
    <dgm:pt modelId="{2B6C5D20-4CEF-4011-9275-5A897EDC6A03}" type="sibTrans" cxnId="{714709DA-1A32-455E-9769-E5DD42CF2892}">
      <dgm:prSet/>
      <dgm:spPr/>
      <dgm:t>
        <a:bodyPr/>
        <a:lstStyle/>
        <a:p>
          <a:endParaRPr lang="en-GB"/>
        </a:p>
      </dgm:t>
    </dgm:pt>
    <dgm:pt modelId="{B73E56AA-4C1A-4BDE-B245-8808AF45E6D7}">
      <dgm:prSet phldrT="[Text]" phldr="1"/>
      <dgm:spPr/>
      <dgm:t>
        <a:bodyPr/>
        <a:lstStyle/>
        <a:p>
          <a:endParaRPr lang="en-GB"/>
        </a:p>
      </dgm:t>
    </dgm:pt>
    <dgm:pt modelId="{7AACE85A-1D34-41DE-8C43-EA9CDAD5AD95}" type="parTrans" cxnId="{36C53A1C-7798-4E97-8643-83258A0D420B}">
      <dgm:prSet/>
      <dgm:spPr/>
      <dgm:t>
        <a:bodyPr/>
        <a:lstStyle/>
        <a:p>
          <a:endParaRPr lang="en-GB"/>
        </a:p>
      </dgm:t>
    </dgm:pt>
    <dgm:pt modelId="{809DA8AD-8D13-4100-B114-0F32565357BA}" type="sibTrans" cxnId="{36C53A1C-7798-4E97-8643-83258A0D420B}">
      <dgm:prSet/>
      <dgm:spPr/>
      <dgm:t>
        <a:bodyPr/>
        <a:lstStyle/>
        <a:p>
          <a:endParaRPr lang="en-GB"/>
        </a:p>
      </dgm:t>
    </dgm:pt>
    <dgm:pt modelId="{D6B6793B-FF77-4B52-BDF4-4809C53533B1}">
      <dgm:prSet phldrT="[Text]" phldr="1"/>
      <dgm:spPr/>
      <dgm:t>
        <a:bodyPr/>
        <a:lstStyle/>
        <a:p>
          <a:endParaRPr lang="en-GB"/>
        </a:p>
      </dgm:t>
    </dgm:pt>
    <dgm:pt modelId="{E5C847C4-400F-4E98-9EE8-C9ABFC5C59CE}" type="parTrans" cxnId="{499C1E93-2BF9-487C-A192-FB7C16F1A034}">
      <dgm:prSet/>
      <dgm:spPr/>
      <dgm:t>
        <a:bodyPr/>
        <a:lstStyle/>
        <a:p>
          <a:endParaRPr lang="en-GB"/>
        </a:p>
      </dgm:t>
    </dgm:pt>
    <dgm:pt modelId="{9AE31646-326E-4FE8-A2BE-B8BE2D57E5E7}" type="sibTrans" cxnId="{499C1E93-2BF9-487C-A192-FB7C16F1A034}">
      <dgm:prSet/>
      <dgm:spPr/>
      <dgm:t>
        <a:bodyPr/>
        <a:lstStyle/>
        <a:p>
          <a:endParaRPr lang="en-GB"/>
        </a:p>
      </dgm:t>
    </dgm:pt>
    <dgm:pt modelId="{E047AB87-8889-46EC-8AC9-495A8118E64C}">
      <dgm:prSet phldrT="[Text]" phldr="1"/>
      <dgm:spPr/>
      <dgm:t>
        <a:bodyPr/>
        <a:lstStyle/>
        <a:p>
          <a:endParaRPr lang="en-GB"/>
        </a:p>
      </dgm:t>
    </dgm:pt>
    <dgm:pt modelId="{67CDAEC0-225F-4BD4-98B3-F02134B46542}" type="parTrans" cxnId="{542D913D-8D76-436E-A146-BBE69070CA28}">
      <dgm:prSet/>
      <dgm:spPr/>
      <dgm:t>
        <a:bodyPr/>
        <a:lstStyle/>
        <a:p>
          <a:endParaRPr lang="en-GB"/>
        </a:p>
      </dgm:t>
    </dgm:pt>
    <dgm:pt modelId="{0496267E-E198-4DBD-880E-A806E36E567F}" type="sibTrans" cxnId="{542D913D-8D76-436E-A146-BBE69070CA28}">
      <dgm:prSet/>
      <dgm:spPr/>
      <dgm:t>
        <a:bodyPr/>
        <a:lstStyle/>
        <a:p>
          <a:endParaRPr lang="en-GB"/>
        </a:p>
      </dgm:t>
    </dgm:pt>
    <dgm:pt modelId="{BF84DB49-1DD4-4572-83C9-E0FB3A52FB6F}">
      <dgm:prSet phldrT="[Text]" phldr="1"/>
      <dgm:spPr/>
      <dgm:t>
        <a:bodyPr/>
        <a:lstStyle/>
        <a:p>
          <a:endParaRPr lang="en-GB"/>
        </a:p>
      </dgm:t>
    </dgm:pt>
    <dgm:pt modelId="{8034A7C0-5DA0-4539-A12C-46BC4C87C0A4}" type="parTrans" cxnId="{82F60BEF-A1B3-4B9D-96E1-C70A917B3EED}">
      <dgm:prSet/>
      <dgm:spPr/>
      <dgm:t>
        <a:bodyPr/>
        <a:lstStyle/>
        <a:p>
          <a:endParaRPr lang="en-GB"/>
        </a:p>
      </dgm:t>
    </dgm:pt>
    <dgm:pt modelId="{DAAED9F0-EC24-49AA-8BAE-F05784E1F137}" type="sibTrans" cxnId="{82F60BEF-A1B3-4B9D-96E1-C70A917B3EED}">
      <dgm:prSet/>
      <dgm:spPr/>
      <dgm:t>
        <a:bodyPr/>
        <a:lstStyle/>
        <a:p>
          <a:endParaRPr lang="en-GB"/>
        </a:p>
      </dgm:t>
    </dgm:pt>
    <dgm:pt modelId="{08BEF662-1DD7-48A3-8D9C-75930C1DCA6D}">
      <dgm:prSet phldrT="[Text]" phldr="1"/>
      <dgm:spPr/>
      <dgm:t>
        <a:bodyPr/>
        <a:lstStyle/>
        <a:p>
          <a:endParaRPr lang="en-GB"/>
        </a:p>
      </dgm:t>
    </dgm:pt>
    <dgm:pt modelId="{99B2F842-7809-416F-A138-FA8F3AC7AD57}" type="parTrans" cxnId="{5915AFAB-60FA-4BB5-AAA0-01FAE895B15D}">
      <dgm:prSet/>
      <dgm:spPr/>
      <dgm:t>
        <a:bodyPr/>
        <a:lstStyle/>
        <a:p>
          <a:endParaRPr lang="en-GB"/>
        </a:p>
      </dgm:t>
    </dgm:pt>
    <dgm:pt modelId="{17F5143D-546C-4D82-990B-69283E2A7D65}" type="sibTrans" cxnId="{5915AFAB-60FA-4BB5-AAA0-01FAE895B15D}">
      <dgm:prSet/>
      <dgm:spPr/>
      <dgm:t>
        <a:bodyPr/>
        <a:lstStyle/>
        <a:p>
          <a:endParaRPr lang="en-GB"/>
        </a:p>
      </dgm:t>
    </dgm:pt>
    <dgm:pt modelId="{790BC866-AC15-4811-B7FA-B2B24AAF70BD}">
      <dgm:prSet phldrT="[Text]" phldr="1"/>
      <dgm:spPr/>
      <dgm:t>
        <a:bodyPr/>
        <a:lstStyle/>
        <a:p>
          <a:endParaRPr lang="en-GB"/>
        </a:p>
      </dgm:t>
    </dgm:pt>
    <dgm:pt modelId="{74EAD432-1812-4C4A-9154-F049D1A7F3CF}" type="parTrans" cxnId="{CE13CFD9-AE2A-4870-800F-C432571F2616}">
      <dgm:prSet/>
      <dgm:spPr/>
      <dgm:t>
        <a:bodyPr/>
        <a:lstStyle/>
        <a:p>
          <a:endParaRPr lang="en-GB"/>
        </a:p>
      </dgm:t>
    </dgm:pt>
    <dgm:pt modelId="{18F8B04F-D09C-4D31-A6FE-1CD0881EA717}" type="sibTrans" cxnId="{CE13CFD9-AE2A-4870-800F-C432571F2616}">
      <dgm:prSet/>
      <dgm:spPr/>
      <dgm:t>
        <a:bodyPr/>
        <a:lstStyle/>
        <a:p>
          <a:endParaRPr lang="en-GB"/>
        </a:p>
      </dgm:t>
    </dgm:pt>
    <dgm:pt modelId="{4367CBEF-36C1-4C64-B59B-CC1DA44CC1DD}" type="pres">
      <dgm:prSet presAssocID="{356AE9D7-BF36-4D5A-A43D-81C1FDCCFFF4}" presName="Name0" presStyleCnt="0">
        <dgm:presLayoutVars>
          <dgm:chPref val="3"/>
          <dgm:dir/>
          <dgm:animLvl val="lvl"/>
          <dgm:resizeHandles/>
        </dgm:presLayoutVars>
      </dgm:prSet>
      <dgm:spPr/>
      <dgm:t>
        <a:bodyPr/>
        <a:lstStyle/>
        <a:p>
          <a:endParaRPr lang="en-GB"/>
        </a:p>
      </dgm:t>
    </dgm:pt>
    <dgm:pt modelId="{521F0015-C078-426E-B87E-B2F35E928856}" type="pres">
      <dgm:prSet presAssocID="{96D35A67-B595-4005-A753-8C969018044F}" presName="horFlow" presStyleCnt="0"/>
      <dgm:spPr/>
    </dgm:pt>
    <dgm:pt modelId="{6659EAC7-4189-4B08-80E2-554258CAC8FB}" type="pres">
      <dgm:prSet presAssocID="{96D35A67-B595-4005-A753-8C969018044F}" presName="bigChev" presStyleLbl="node1" presStyleIdx="0" presStyleCnt="3"/>
      <dgm:spPr/>
      <dgm:t>
        <a:bodyPr/>
        <a:lstStyle/>
        <a:p>
          <a:endParaRPr lang="en-GB"/>
        </a:p>
      </dgm:t>
    </dgm:pt>
    <dgm:pt modelId="{85EC2E97-EBB4-4F11-88EA-5BAB3CAB9DD0}" type="pres">
      <dgm:prSet presAssocID="{6B8440A0-F27E-4458-8EEB-1CDD84247F59}" presName="parTrans" presStyleCnt="0"/>
      <dgm:spPr/>
    </dgm:pt>
    <dgm:pt modelId="{0BB8FE1C-6C19-439E-8102-F70F4A99D617}" type="pres">
      <dgm:prSet presAssocID="{DDBC800D-B518-4872-A9F8-27869130A5F8}" presName="node" presStyleLbl="alignAccFollowNode1" presStyleIdx="0" presStyleCnt="6">
        <dgm:presLayoutVars>
          <dgm:bulletEnabled val="1"/>
        </dgm:presLayoutVars>
      </dgm:prSet>
      <dgm:spPr/>
      <dgm:t>
        <a:bodyPr/>
        <a:lstStyle/>
        <a:p>
          <a:endParaRPr lang="en-GB"/>
        </a:p>
      </dgm:t>
    </dgm:pt>
    <dgm:pt modelId="{C6921CE2-B1BD-4EE8-87B1-B9FEA022B806}" type="pres">
      <dgm:prSet presAssocID="{239EADF1-F920-483E-AAE0-E3B1E78E9E0C}" presName="sibTrans" presStyleCnt="0"/>
      <dgm:spPr/>
    </dgm:pt>
    <dgm:pt modelId="{AD2151A3-E971-4F9B-AF89-AABE1D40B0B2}" type="pres">
      <dgm:prSet presAssocID="{351E409E-11C4-43BA-8671-5B8F69A26A67}" presName="node" presStyleLbl="alignAccFollowNode1" presStyleIdx="1" presStyleCnt="6">
        <dgm:presLayoutVars>
          <dgm:bulletEnabled val="1"/>
        </dgm:presLayoutVars>
      </dgm:prSet>
      <dgm:spPr/>
      <dgm:t>
        <a:bodyPr/>
        <a:lstStyle/>
        <a:p>
          <a:endParaRPr lang="en-GB"/>
        </a:p>
      </dgm:t>
    </dgm:pt>
    <dgm:pt modelId="{39635F9D-3126-46BD-B433-416AD2FE6920}" type="pres">
      <dgm:prSet presAssocID="{96D35A67-B595-4005-A753-8C969018044F}" presName="vSp" presStyleCnt="0"/>
      <dgm:spPr/>
    </dgm:pt>
    <dgm:pt modelId="{B1AE00F3-D94A-4A87-A17D-59442B9B0822}" type="pres">
      <dgm:prSet presAssocID="{B73E56AA-4C1A-4BDE-B245-8808AF45E6D7}" presName="horFlow" presStyleCnt="0"/>
      <dgm:spPr/>
    </dgm:pt>
    <dgm:pt modelId="{2EF45244-DCD1-4521-BD08-84C61E4402EF}" type="pres">
      <dgm:prSet presAssocID="{B73E56AA-4C1A-4BDE-B245-8808AF45E6D7}" presName="bigChev" presStyleLbl="node1" presStyleIdx="1" presStyleCnt="3"/>
      <dgm:spPr/>
      <dgm:t>
        <a:bodyPr/>
        <a:lstStyle/>
        <a:p>
          <a:endParaRPr lang="en-GB"/>
        </a:p>
      </dgm:t>
    </dgm:pt>
    <dgm:pt modelId="{10414650-119A-4BA2-933F-836866D804E4}" type="pres">
      <dgm:prSet presAssocID="{E5C847C4-400F-4E98-9EE8-C9ABFC5C59CE}" presName="parTrans" presStyleCnt="0"/>
      <dgm:spPr/>
    </dgm:pt>
    <dgm:pt modelId="{BE9FD19D-5D20-4CFA-9ADC-04214F03AB49}" type="pres">
      <dgm:prSet presAssocID="{D6B6793B-FF77-4B52-BDF4-4809C53533B1}" presName="node" presStyleLbl="alignAccFollowNode1" presStyleIdx="2" presStyleCnt="6">
        <dgm:presLayoutVars>
          <dgm:bulletEnabled val="1"/>
        </dgm:presLayoutVars>
      </dgm:prSet>
      <dgm:spPr/>
      <dgm:t>
        <a:bodyPr/>
        <a:lstStyle/>
        <a:p>
          <a:endParaRPr lang="en-GB"/>
        </a:p>
      </dgm:t>
    </dgm:pt>
    <dgm:pt modelId="{0D8D5F99-D3BB-4D4F-A75A-8375CFFF8A2C}" type="pres">
      <dgm:prSet presAssocID="{9AE31646-326E-4FE8-A2BE-B8BE2D57E5E7}" presName="sibTrans" presStyleCnt="0"/>
      <dgm:spPr/>
    </dgm:pt>
    <dgm:pt modelId="{A994F8A0-19AC-46DE-87E1-155C9EADE743}" type="pres">
      <dgm:prSet presAssocID="{E047AB87-8889-46EC-8AC9-495A8118E64C}" presName="node" presStyleLbl="alignAccFollowNode1" presStyleIdx="3" presStyleCnt="6">
        <dgm:presLayoutVars>
          <dgm:bulletEnabled val="1"/>
        </dgm:presLayoutVars>
      </dgm:prSet>
      <dgm:spPr/>
      <dgm:t>
        <a:bodyPr/>
        <a:lstStyle/>
        <a:p>
          <a:endParaRPr lang="en-GB"/>
        </a:p>
      </dgm:t>
    </dgm:pt>
    <dgm:pt modelId="{F384C11E-1DD9-4769-BDFE-A552F1EFDDA5}" type="pres">
      <dgm:prSet presAssocID="{B73E56AA-4C1A-4BDE-B245-8808AF45E6D7}" presName="vSp" presStyleCnt="0"/>
      <dgm:spPr/>
    </dgm:pt>
    <dgm:pt modelId="{124E6F99-A020-4CE4-B2A0-237AF61BDAC9}" type="pres">
      <dgm:prSet presAssocID="{BF84DB49-1DD4-4572-83C9-E0FB3A52FB6F}" presName="horFlow" presStyleCnt="0"/>
      <dgm:spPr/>
    </dgm:pt>
    <dgm:pt modelId="{0B8254ED-CBF3-4FB1-A5E4-DAED7267B2AC}" type="pres">
      <dgm:prSet presAssocID="{BF84DB49-1DD4-4572-83C9-E0FB3A52FB6F}" presName="bigChev" presStyleLbl="node1" presStyleIdx="2" presStyleCnt="3"/>
      <dgm:spPr/>
      <dgm:t>
        <a:bodyPr/>
        <a:lstStyle/>
        <a:p>
          <a:endParaRPr lang="en-GB"/>
        </a:p>
      </dgm:t>
    </dgm:pt>
    <dgm:pt modelId="{25A28B55-AC45-4F18-84B2-46E1EDBCC3B1}" type="pres">
      <dgm:prSet presAssocID="{99B2F842-7809-416F-A138-FA8F3AC7AD57}" presName="parTrans" presStyleCnt="0"/>
      <dgm:spPr/>
    </dgm:pt>
    <dgm:pt modelId="{889465E2-4136-4A9E-BF18-7F88C5710D31}" type="pres">
      <dgm:prSet presAssocID="{08BEF662-1DD7-48A3-8D9C-75930C1DCA6D}" presName="node" presStyleLbl="alignAccFollowNode1" presStyleIdx="4" presStyleCnt="6">
        <dgm:presLayoutVars>
          <dgm:bulletEnabled val="1"/>
        </dgm:presLayoutVars>
      </dgm:prSet>
      <dgm:spPr/>
      <dgm:t>
        <a:bodyPr/>
        <a:lstStyle/>
        <a:p>
          <a:endParaRPr lang="en-GB"/>
        </a:p>
      </dgm:t>
    </dgm:pt>
    <dgm:pt modelId="{7144CEC5-4E98-45B5-945E-A72C3F4FC2E5}" type="pres">
      <dgm:prSet presAssocID="{17F5143D-546C-4D82-990B-69283E2A7D65}" presName="sibTrans" presStyleCnt="0"/>
      <dgm:spPr/>
    </dgm:pt>
    <dgm:pt modelId="{68EF6CA9-2841-4EFB-80F7-5359A86AFF4B}" type="pres">
      <dgm:prSet presAssocID="{790BC866-AC15-4811-B7FA-B2B24AAF70BD}" presName="node" presStyleLbl="alignAccFollowNode1" presStyleIdx="5" presStyleCnt="6">
        <dgm:presLayoutVars>
          <dgm:bulletEnabled val="1"/>
        </dgm:presLayoutVars>
      </dgm:prSet>
      <dgm:spPr/>
      <dgm:t>
        <a:bodyPr/>
        <a:lstStyle/>
        <a:p>
          <a:endParaRPr lang="en-GB"/>
        </a:p>
      </dgm:t>
    </dgm:pt>
  </dgm:ptLst>
  <dgm:cxnLst>
    <dgm:cxn modelId="{7664E436-6A68-4E57-8188-F25FAAAD8FDC}" srcId="{356AE9D7-BF36-4D5A-A43D-81C1FDCCFFF4}" destId="{96D35A67-B595-4005-A753-8C969018044F}" srcOrd="0" destOrd="0" parTransId="{85D33881-ABA5-4FF7-BDB0-C663656E7772}" sibTransId="{36D2468C-7893-459E-99D4-620691D89CC7}"/>
    <dgm:cxn modelId="{817DCF02-EE65-477F-A945-37EFC6784A4C}" srcId="{96D35A67-B595-4005-A753-8C969018044F}" destId="{DDBC800D-B518-4872-A9F8-27869130A5F8}" srcOrd="0" destOrd="0" parTransId="{6B8440A0-F27E-4458-8EEB-1CDD84247F59}" sibTransId="{239EADF1-F920-483E-AAE0-E3B1E78E9E0C}"/>
    <dgm:cxn modelId="{5067B246-F21E-4CBA-BEDF-7354B5D5ED01}" type="presOf" srcId="{DDBC800D-B518-4872-A9F8-27869130A5F8}" destId="{0BB8FE1C-6C19-439E-8102-F70F4A99D617}" srcOrd="0" destOrd="0" presId="urn:microsoft.com/office/officeart/2005/8/layout/lProcess3"/>
    <dgm:cxn modelId="{3BE336BE-DF09-4257-BCC4-B35365DB809D}" type="presOf" srcId="{D6B6793B-FF77-4B52-BDF4-4809C53533B1}" destId="{BE9FD19D-5D20-4CFA-9ADC-04214F03AB49}" srcOrd="0" destOrd="0" presId="urn:microsoft.com/office/officeart/2005/8/layout/lProcess3"/>
    <dgm:cxn modelId="{4ED86AEC-E2EC-4A06-9FA2-4AE576BDC006}" type="presOf" srcId="{790BC866-AC15-4811-B7FA-B2B24AAF70BD}" destId="{68EF6CA9-2841-4EFB-80F7-5359A86AFF4B}" srcOrd="0" destOrd="0" presId="urn:microsoft.com/office/officeart/2005/8/layout/lProcess3"/>
    <dgm:cxn modelId="{36C53A1C-7798-4E97-8643-83258A0D420B}" srcId="{356AE9D7-BF36-4D5A-A43D-81C1FDCCFFF4}" destId="{B73E56AA-4C1A-4BDE-B245-8808AF45E6D7}" srcOrd="1" destOrd="0" parTransId="{7AACE85A-1D34-41DE-8C43-EA9CDAD5AD95}" sibTransId="{809DA8AD-8D13-4100-B114-0F32565357BA}"/>
    <dgm:cxn modelId="{542D913D-8D76-436E-A146-BBE69070CA28}" srcId="{B73E56AA-4C1A-4BDE-B245-8808AF45E6D7}" destId="{E047AB87-8889-46EC-8AC9-495A8118E64C}" srcOrd="1" destOrd="0" parTransId="{67CDAEC0-225F-4BD4-98B3-F02134B46542}" sibTransId="{0496267E-E198-4DBD-880E-A806E36E567F}"/>
    <dgm:cxn modelId="{AA99B0FA-6335-4F12-8491-8AF1DC095B33}" type="presOf" srcId="{351E409E-11C4-43BA-8671-5B8F69A26A67}" destId="{AD2151A3-E971-4F9B-AF89-AABE1D40B0B2}" srcOrd="0" destOrd="0" presId="urn:microsoft.com/office/officeart/2005/8/layout/lProcess3"/>
    <dgm:cxn modelId="{5915AFAB-60FA-4BB5-AAA0-01FAE895B15D}" srcId="{BF84DB49-1DD4-4572-83C9-E0FB3A52FB6F}" destId="{08BEF662-1DD7-48A3-8D9C-75930C1DCA6D}" srcOrd="0" destOrd="0" parTransId="{99B2F842-7809-416F-A138-FA8F3AC7AD57}" sibTransId="{17F5143D-546C-4D82-990B-69283E2A7D65}"/>
    <dgm:cxn modelId="{714709DA-1A32-455E-9769-E5DD42CF2892}" srcId="{96D35A67-B595-4005-A753-8C969018044F}" destId="{351E409E-11C4-43BA-8671-5B8F69A26A67}" srcOrd="1" destOrd="0" parTransId="{03687135-60A4-4B63-9A93-1681118BE80C}" sibTransId="{2B6C5D20-4CEF-4011-9275-5A897EDC6A03}"/>
    <dgm:cxn modelId="{9263BE0D-1683-49DA-8F25-0EAE51167ABA}" type="presOf" srcId="{356AE9D7-BF36-4D5A-A43D-81C1FDCCFFF4}" destId="{4367CBEF-36C1-4C64-B59B-CC1DA44CC1DD}" srcOrd="0" destOrd="0" presId="urn:microsoft.com/office/officeart/2005/8/layout/lProcess3"/>
    <dgm:cxn modelId="{D8EEFDBA-8F60-4623-82BF-2974B25F06E0}" type="presOf" srcId="{96D35A67-B595-4005-A753-8C969018044F}" destId="{6659EAC7-4189-4B08-80E2-554258CAC8FB}" srcOrd="0" destOrd="0" presId="urn:microsoft.com/office/officeart/2005/8/layout/lProcess3"/>
    <dgm:cxn modelId="{7BED00E7-0DD1-4B06-83C5-11BD14D789AF}" type="presOf" srcId="{BF84DB49-1DD4-4572-83C9-E0FB3A52FB6F}" destId="{0B8254ED-CBF3-4FB1-A5E4-DAED7267B2AC}" srcOrd="0" destOrd="0" presId="urn:microsoft.com/office/officeart/2005/8/layout/lProcess3"/>
    <dgm:cxn modelId="{E3424B5C-3F62-4A2A-A6B2-525F5FD30F26}" type="presOf" srcId="{08BEF662-1DD7-48A3-8D9C-75930C1DCA6D}" destId="{889465E2-4136-4A9E-BF18-7F88C5710D31}" srcOrd="0" destOrd="0" presId="urn:microsoft.com/office/officeart/2005/8/layout/lProcess3"/>
    <dgm:cxn modelId="{82F60BEF-A1B3-4B9D-96E1-C70A917B3EED}" srcId="{356AE9D7-BF36-4D5A-A43D-81C1FDCCFFF4}" destId="{BF84DB49-1DD4-4572-83C9-E0FB3A52FB6F}" srcOrd="2" destOrd="0" parTransId="{8034A7C0-5DA0-4539-A12C-46BC4C87C0A4}" sibTransId="{DAAED9F0-EC24-49AA-8BAE-F05784E1F137}"/>
    <dgm:cxn modelId="{0F998517-65E9-46C2-9946-2AF9A2D110F0}" type="presOf" srcId="{E047AB87-8889-46EC-8AC9-495A8118E64C}" destId="{A994F8A0-19AC-46DE-87E1-155C9EADE743}" srcOrd="0" destOrd="0" presId="urn:microsoft.com/office/officeart/2005/8/layout/lProcess3"/>
    <dgm:cxn modelId="{8EB5915E-9EE8-4F22-AC68-055D92035AC3}" type="presOf" srcId="{B73E56AA-4C1A-4BDE-B245-8808AF45E6D7}" destId="{2EF45244-DCD1-4521-BD08-84C61E4402EF}" srcOrd="0" destOrd="0" presId="urn:microsoft.com/office/officeart/2005/8/layout/lProcess3"/>
    <dgm:cxn modelId="{CE13CFD9-AE2A-4870-800F-C432571F2616}" srcId="{BF84DB49-1DD4-4572-83C9-E0FB3A52FB6F}" destId="{790BC866-AC15-4811-B7FA-B2B24AAF70BD}" srcOrd="1" destOrd="0" parTransId="{74EAD432-1812-4C4A-9154-F049D1A7F3CF}" sibTransId="{18F8B04F-D09C-4D31-A6FE-1CD0881EA717}"/>
    <dgm:cxn modelId="{499C1E93-2BF9-487C-A192-FB7C16F1A034}" srcId="{B73E56AA-4C1A-4BDE-B245-8808AF45E6D7}" destId="{D6B6793B-FF77-4B52-BDF4-4809C53533B1}" srcOrd="0" destOrd="0" parTransId="{E5C847C4-400F-4E98-9EE8-C9ABFC5C59CE}" sibTransId="{9AE31646-326E-4FE8-A2BE-B8BE2D57E5E7}"/>
    <dgm:cxn modelId="{61658F28-C6F2-4345-B34C-CDCF8534BD15}" type="presParOf" srcId="{4367CBEF-36C1-4C64-B59B-CC1DA44CC1DD}" destId="{521F0015-C078-426E-B87E-B2F35E928856}" srcOrd="0" destOrd="0" presId="urn:microsoft.com/office/officeart/2005/8/layout/lProcess3"/>
    <dgm:cxn modelId="{15F3FD60-9EEE-4169-98C2-A2B4A8F20979}" type="presParOf" srcId="{521F0015-C078-426E-B87E-B2F35E928856}" destId="{6659EAC7-4189-4B08-80E2-554258CAC8FB}" srcOrd="0" destOrd="0" presId="urn:microsoft.com/office/officeart/2005/8/layout/lProcess3"/>
    <dgm:cxn modelId="{60D9BD64-A0A0-40F3-8ACF-34E87C9663A9}" type="presParOf" srcId="{521F0015-C078-426E-B87E-B2F35E928856}" destId="{85EC2E97-EBB4-4F11-88EA-5BAB3CAB9DD0}" srcOrd="1" destOrd="0" presId="urn:microsoft.com/office/officeart/2005/8/layout/lProcess3"/>
    <dgm:cxn modelId="{3A91E5CB-27F3-4E95-BEE7-7F9CB8995D43}" type="presParOf" srcId="{521F0015-C078-426E-B87E-B2F35E928856}" destId="{0BB8FE1C-6C19-439E-8102-F70F4A99D617}" srcOrd="2" destOrd="0" presId="urn:microsoft.com/office/officeart/2005/8/layout/lProcess3"/>
    <dgm:cxn modelId="{1074AD33-8F0A-4770-84A0-7D504C487077}" type="presParOf" srcId="{521F0015-C078-426E-B87E-B2F35E928856}" destId="{C6921CE2-B1BD-4EE8-87B1-B9FEA022B806}" srcOrd="3" destOrd="0" presId="urn:microsoft.com/office/officeart/2005/8/layout/lProcess3"/>
    <dgm:cxn modelId="{3071A4AB-5579-450C-AFE1-DD952230742D}" type="presParOf" srcId="{521F0015-C078-426E-B87E-B2F35E928856}" destId="{AD2151A3-E971-4F9B-AF89-AABE1D40B0B2}" srcOrd="4" destOrd="0" presId="urn:microsoft.com/office/officeart/2005/8/layout/lProcess3"/>
    <dgm:cxn modelId="{932A3E0A-304F-4ED5-8C63-0CB058AD7EDB}" type="presParOf" srcId="{4367CBEF-36C1-4C64-B59B-CC1DA44CC1DD}" destId="{39635F9D-3126-46BD-B433-416AD2FE6920}" srcOrd="1" destOrd="0" presId="urn:microsoft.com/office/officeart/2005/8/layout/lProcess3"/>
    <dgm:cxn modelId="{BDB5384C-1652-40C1-A7DA-95F20030B9F8}" type="presParOf" srcId="{4367CBEF-36C1-4C64-B59B-CC1DA44CC1DD}" destId="{B1AE00F3-D94A-4A87-A17D-59442B9B0822}" srcOrd="2" destOrd="0" presId="urn:microsoft.com/office/officeart/2005/8/layout/lProcess3"/>
    <dgm:cxn modelId="{4F0F1180-D2FE-473F-AA7B-C74AD670EA47}" type="presParOf" srcId="{B1AE00F3-D94A-4A87-A17D-59442B9B0822}" destId="{2EF45244-DCD1-4521-BD08-84C61E4402EF}" srcOrd="0" destOrd="0" presId="urn:microsoft.com/office/officeart/2005/8/layout/lProcess3"/>
    <dgm:cxn modelId="{9B1321E9-F6DE-4D03-B33B-03A229230DC6}" type="presParOf" srcId="{B1AE00F3-D94A-4A87-A17D-59442B9B0822}" destId="{10414650-119A-4BA2-933F-836866D804E4}" srcOrd="1" destOrd="0" presId="urn:microsoft.com/office/officeart/2005/8/layout/lProcess3"/>
    <dgm:cxn modelId="{08FEB180-4A20-4EF3-A213-F2D9320987B8}" type="presParOf" srcId="{B1AE00F3-D94A-4A87-A17D-59442B9B0822}" destId="{BE9FD19D-5D20-4CFA-9ADC-04214F03AB49}" srcOrd="2" destOrd="0" presId="urn:microsoft.com/office/officeart/2005/8/layout/lProcess3"/>
    <dgm:cxn modelId="{8080BB7B-2B59-4A71-97F9-B3ED4C710C3F}" type="presParOf" srcId="{B1AE00F3-D94A-4A87-A17D-59442B9B0822}" destId="{0D8D5F99-D3BB-4D4F-A75A-8375CFFF8A2C}" srcOrd="3" destOrd="0" presId="urn:microsoft.com/office/officeart/2005/8/layout/lProcess3"/>
    <dgm:cxn modelId="{79DD6F70-1C30-46F8-9E2A-0F8A82E951AD}" type="presParOf" srcId="{B1AE00F3-D94A-4A87-A17D-59442B9B0822}" destId="{A994F8A0-19AC-46DE-87E1-155C9EADE743}" srcOrd="4" destOrd="0" presId="urn:microsoft.com/office/officeart/2005/8/layout/lProcess3"/>
    <dgm:cxn modelId="{362BB0D9-E77A-499E-960A-786ABE58E11C}" type="presParOf" srcId="{4367CBEF-36C1-4C64-B59B-CC1DA44CC1DD}" destId="{F384C11E-1DD9-4769-BDFE-A552F1EFDDA5}" srcOrd="3" destOrd="0" presId="urn:microsoft.com/office/officeart/2005/8/layout/lProcess3"/>
    <dgm:cxn modelId="{DA9F02C0-8BE7-4651-9A7A-8A936970728A}" type="presParOf" srcId="{4367CBEF-36C1-4C64-B59B-CC1DA44CC1DD}" destId="{124E6F99-A020-4CE4-B2A0-237AF61BDAC9}" srcOrd="4" destOrd="0" presId="urn:microsoft.com/office/officeart/2005/8/layout/lProcess3"/>
    <dgm:cxn modelId="{8DBA7D9A-14F5-4C96-9E3F-565418EB921E}" type="presParOf" srcId="{124E6F99-A020-4CE4-B2A0-237AF61BDAC9}" destId="{0B8254ED-CBF3-4FB1-A5E4-DAED7267B2AC}" srcOrd="0" destOrd="0" presId="urn:microsoft.com/office/officeart/2005/8/layout/lProcess3"/>
    <dgm:cxn modelId="{E7DD9B7A-6509-4258-A620-A845423C277E}" type="presParOf" srcId="{124E6F99-A020-4CE4-B2A0-237AF61BDAC9}" destId="{25A28B55-AC45-4F18-84B2-46E1EDBCC3B1}" srcOrd="1" destOrd="0" presId="urn:microsoft.com/office/officeart/2005/8/layout/lProcess3"/>
    <dgm:cxn modelId="{90D0629D-0B53-4CD4-A356-683A83E529EB}" type="presParOf" srcId="{124E6F99-A020-4CE4-B2A0-237AF61BDAC9}" destId="{889465E2-4136-4A9E-BF18-7F88C5710D31}" srcOrd="2" destOrd="0" presId="urn:microsoft.com/office/officeart/2005/8/layout/lProcess3"/>
    <dgm:cxn modelId="{6AE7722D-E48D-4D6F-B5E4-757E30F2B314}" type="presParOf" srcId="{124E6F99-A020-4CE4-B2A0-237AF61BDAC9}" destId="{7144CEC5-4E98-45B5-945E-A72C3F4FC2E5}" srcOrd="3" destOrd="0" presId="urn:microsoft.com/office/officeart/2005/8/layout/lProcess3"/>
    <dgm:cxn modelId="{7BBA47E1-B71D-4190-A722-25EBA1B8682E}" type="presParOf" srcId="{124E6F99-A020-4CE4-B2A0-237AF61BDAC9}" destId="{68EF6CA9-2841-4EFB-80F7-5359A86AFF4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9205A08-789F-4AA2-B782-C84B84ECF770}" type="datetimeFigureOut">
              <a:rPr lang="en-GB" smtClean="0"/>
              <a:t>04/04/2017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4EA5650-E431-4866-84B6-A27BF797BA78}" type="slidenum">
              <a:rPr lang="en-GB" smtClean="0"/>
              <a:t>‹#›</a:t>
            </a:fld>
            <a:endParaRPr lang="en-GB"/>
          </a:p>
        </p:txBody>
      </p:sp>
    </p:spTree>
    <p:extLst>
      <p:ext uri="{BB962C8B-B14F-4D97-AF65-F5344CB8AC3E}">
        <p14:creationId xmlns:p14="http://schemas.microsoft.com/office/powerpoint/2010/main" val="175075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78FC939-34C2-4137-967F-24B2765DAEC4}" type="datetimeFigureOut">
              <a:rPr lang="en-GB" smtClean="0"/>
              <a:t>04/04/2017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18A4678-AB0D-4C0E-BA81-87ADFC85D2A4}" type="slidenum">
              <a:rPr lang="en-GB" smtClean="0"/>
              <a:t>‹#›</a:t>
            </a:fld>
            <a:endParaRPr lang="en-GB"/>
          </a:p>
        </p:txBody>
      </p:sp>
    </p:spTree>
    <p:extLst>
      <p:ext uri="{BB962C8B-B14F-4D97-AF65-F5344CB8AC3E}">
        <p14:creationId xmlns:p14="http://schemas.microsoft.com/office/powerpoint/2010/main" val="255142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corc.uk.net/media/1304/201606place2be_primary_outcomes.pdf" TargetMode="External"/><Relationship Id="rId3" Type="http://schemas.openxmlformats.org/officeDocument/2006/relationships/hyperlink" Target="http://www.corc.uk.net/media/1311/2016when_why_and_how_do_patients_change_in_psychological_treatments.pdf" TargetMode="External"/><Relationship Id="rId7" Type="http://schemas.openxmlformats.org/officeDocument/2006/relationships/hyperlink" Target="http://www.corc.uk.net/media/1302/201606implementing_routine_outcome_measuremen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corc.uk.net/media/1305/201606rom-the_dutch_perspective.pdf" TargetMode="External"/><Relationship Id="rId5" Type="http://schemas.openxmlformats.org/officeDocument/2006/relationships/hyperlink" Target="http://www.corc.uk.net/media/1306/201606the_application_of_psychiatric_epidemiology_to_outcome_measurement_in_clinical_practice.pdf" TargetMode="External"/><Relationship Id="rId4" Type="http://schemas.openxmlformats.org/officeDocument/2006/relationships/hyperlink" Target="http://www.corc.uk.net/media/1303/201606measuring_change_in_child_mental_health.pdf" TargetMode="External"/><Relationship Id="rId9" Type="http://schemas.openxmlformats.org/officeDocument/2006/relationships/hyperlink" Target="http://www.corc.uk.net/media/1301/201606building_a_national_quality_registry_for_camhs_process_and_outcome_data_in_sweden.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rc.uk.net/media/1311/2016when_why_and_how_do_patients_change_in_psychological_treatment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corc.uk.net/media/1301/201606building_a_national_quality_registry_for_camhs_process_and_outcome_data_in_sweden.pdf" TargetMode="External"/><Relationship Id="rId4" Type="http://schemas.openxmlformats.org/officeDocument/2006/relationships/hyperlink" Target="http://www.corc.uk.net/media/1305/201606rom-the_dutch_perspective.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a sense of the rich range of work we have underway</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2</a:t>
            </a:fld>
            <a:endParaRPr lang="en-GB"/>
          </a:p>
        </p:txBody>
      </p:sp>
    </p:spTree>
    <p:extLst>
      <p:ext uri="{BB962C8B-B14F-4D97-AF65-F5344CB8AC3E}">
        <p14:creationId xmlns:p14="http://schemas.microsoft.com/office/powerpoint/2010/main" val="348216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that the Self-Assessment process using the Best Practice Framework was designed to be comprehensively completed as a whole system approach, with Senior leadership support, and involving staff survey, in-depth self-assessment etc.</a:t>
            </a:r>
          </a:p>
          <a:p>
            <a:endParaRPr lang="en-GB" baseline="0" dirty="0" smtClean="0"/>
          </a:p>
          <a:p>
            <a:r>
              <a:rPr lang="en-GB" baseline="0" dirty="0" smtClean="0"/>
              <a:t>AS this takes around 10-12 weeks for most organisations we are unable to complete this within the scope of today. However, we will use the Best Practice Framework to outline standards for Best Practice and enable you to think constructively about where any gaps in practice may lie, and therefore where you may best be able to focus energies on returning to your services. </a:t>
            </a:r>
          </a:p>
          <a:p>
            <a:endParaRPr lang="en-GB" baseline="0" dirty="0" smtClean="0"/>
          </a:p>
          <a:p>
            <a:r>
              <a:rPr lang="en-GB" baseline="0" dirty="0" smtClean="0"/>
              <a:t>We will be using tools to help you undertake a ‘rapid appraisal’ of where your practice currently lies, and you will have the opportunity to develop an Action Plan to take back to your service to support implementation and improvement.</a:t>
            </a:r>
            <a:endParaRPr lang="en-GB" dirty="0"/>
          </a:p>
        </p:txBody>
      </p:sp>
      <p:sp>
        <p:nvSpPr>
          <p:cNvPr id="4" name="Slide Number Placeholder 3"/>
          <p:cNvSpPr>
            <a:spLocks noGrp="1"/>
          </p:cNvSpPr>
          <p:nvPr>
            <p:ph type="sldNum" sz="quarter" idx="10"/>
          </p:nvPr>
        </p:nvSpPr>
        <p:spPr/>
        <p:txBody>
          <a:bodyPr/>
          <a:lstStyle/>
          <a:p>
            <a:fld id="{66B0FF42-0D3A-4C10-B730-C01DBA8F26FC}" type="slidenum">
              <a:rPr lang="en-GB" smtClean="0"/>
              <a:t>16</a:t>
            </a:fld>
            <a:endParaRPr lang="en-GB"/>
          </a:p>
        </p:txBody>
      </p:sp>
    </p:spTree>
    <p:extLst>
      <p:ext uri="{BB962C8B-B14F-4D97-AF65-F5344CB8AC3E}">
        <p14:creationId xmlns:p14="http://schemas.microsoft.com/office/powerpoint/2010/main" val="117898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smtClean="0">
                <a:solidFill>
                  <a:schemeClr val="tx1"/>
                </a:solidFill>
                <a:effectLst/>
                <a:latin typeface="+mn-lt"/>
                <a:ea typeface="+mn-ea"/>
                <a:cs typeface="+mn-cs"/>
                <a:hlinkClick r:id="rId3" tooltip="2016When_Why_and_How_do_Patients_Change_in_Psychological_Treatments.pdf"/>
              </a:rPr>
              <a:t>When, Why and How do Patients Change in Psychological Treatment</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Dr Wolfgang Lutz, University of Trier</a:t>
            </a:r>
          </a:p>
          <a:p>
            <a:r>
              <a:rPr lang="en-GB" sz="1200" b="1" i="0" u="none" strike="noStrike" kern="1200" dirty="0" smtClean="0">
                <a:solidFill>
                  <a:schemeClr val="tx1"/>
                </a:solidFill>
                <a:effectLst/>
                <a:latin typeface="+mn-lt"/>
                <a:ea typeface="+mn-ea"/>
                <a:cs typeface="+mn-cs"/>
                <a:hlinkClick r:id="rId4" tooltip="201606Measuring_change_in_child_mental_health.pdf"/>
              </a:rPr>
              <a:t>Measuring change in child mental health: what the data from CORC can tell us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Professor Miranda Wolpert, Anna Freud National Centre for Children and Families</a:t>
            </a:r>
          </a:p>
          <a:p>
            <a:r>
              <a:rPr lang="en-GB" sz="1200" b="1" i="0" u="none" strike="noStrike" kern="1200" dirty="0" smtClean="0">
                <a:solidFill>
                  <a:schemeClr val="tx1"/>
                </a:solidFill>
                <a:effectLst/>
                <a:latin typeface="+mn-lt"/>
                <a:ea typeface="+mn-ea"/>
                <a:cs typeface="+mn-cs"/>
                <a:hlinkClick r:id="rId5" tooltip="201606The_application_of_psychiatric_epidemiology_to_outcome_measurement_in_clinical_practice.pdf"/>
              </a:rPr>
              <a:t>How do we know that we have made a difference?</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Professor Tamsin Ford, University of Exeter</a:t>
            </a:r>
          </a:p>
          <a:p>
            <a:r>
              <a:rPr lang="en-GB" sz="1200" b="1" i="0" u="none" strike="noStrike" kern="1200" dirty="0" smtClean="0">
                <a:solidFill>
                  <a:schemeClr val="tx1"/>
                </a:solidFill>
                <a:effectLst/>
                <a:latin typeface="+mn-lt"/>
                <a:ea typeface="+mn-ea"/>
                <a:cs typeface="+mn-cs"/>
                <a:hlinkClick r:id="rId6" tooltip="201606ROM-The_Dutch_Perspective.pdf"/>
              </a:rPr>
              <a:t>ROM: The Dutch perspective</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err="1" smtClean="0">
                <a:solidFill>
                  <a:schemeClr val="tx1"/>
                </a:solidFill>
                <a:effectLst/>
                <a:latin typeface="+mn-lt"/>
                <a:ea typeface="+mn-ea"/>
                <a:cs typeface="+mn-cs"/>
              </a:rPr>
              <a:t>Bertine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Lahyis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Karakter</a:t>
            </a:r>
            <a:r>
              <a:rPr lang="en-GB" sz="1200" b="0" i="0" kern="1200" dirty="0" smtClean="0">
                <a:solidFill>
                  <a:schemeClr val="tx1"/>
                </a:solidFill>
                <a:effectLst/>
                <a:latin typeface="+mn-lt"/>
                <a:ea typeface="+mn-ea"/>
                <a:cs typeface="+mn-cs"/>
              </a:rPr>
              <a:t>, and Professor Frits Boer, University of Amsterdam</a:t>
            </a:r>
          </a:p>
          <a:p>
            <a:r>
              <a:rPr lang="en-GB" sz="1200" b="1" i="0" u="none" strike="noStrike" kern="1200" dirty="0" smtClean="0">
                <a:solidFill>
                  <a:schemeClr val="tx1"/>
                </a:solidFill>
                <a:effectLst/>
                <a:latin typeface="+mn-lt"/>
                <a:ea typeface="+mn-ea"/>
                <a:cs typeface="+mn-cs"/>
                <a:hlinkClick r:id="rId7" tooltip="201606Implementing_Routine_Outcome_Measurement.pdf"/>
              </a:rPr>
              <a:t>CORC's approach to implementing ROM</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Kate Dalzell, CORC</a:t>
            </a:r>
          </a:p>
          <a:p>
            <a:r>
              <a:rPr lang="en-GB" sz="1200" b="1" i="0" u="none" strike="noStrike" kern="1200" dirty="0" smtClean="0">
                <a:solidFill>
                  <a:schemeClr val="tx1"/>
                </a:solidFill>
                <a:effectLst/>
                <a:latin typeface="+mn-lt"/>
                <a:ea typeface="+mn-ea"/>
                <a:cs typeface="+mn-cs"/>
                <a:hlinkClick r:id="rId8" tooltip="201606Place2Be_primary_outcomes.pdf"/>
              </a:rPr>
              <a:t>Implementing Routine Outcome Measures in a charity-delivered counselling services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Mick Atkinson and Dr Fiona Pienaar, Place2Be</a:t>
            </a:r>
          </a:p>
          <a:p>
            <a:r>
              <a:rPr lang="en-GB" sz="1200" b="1" i="0" u="none" strike="noStrike" kern="1200" dirty="0" smtClean="0">
                <a:solidFill>
                  <a:schemeClr val="tx1"/>
                </a:solidFill>
                <a:effectLst/>
                <a:latin typeface="+mn-lt"/>
                <a:ea typeface="+mn-ea"/>
                <a:cs typeface="+mn-cs"/>
                <a:hlinkClick r:id="rId9" tooltip="201606Building_a_national_quality_registry_for_CAMHS_process_and_outcome_data_in_Sweden.pdf"/>
              </a:rPr>
              <a:t>Building a national quality register for CAMHS process and outcome data in Sweden</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Olle Lindevall, National Registry for Child and Adolescent Psychiatry Sweden</a:t>
            </a:r>
          </a:p>
          <a:p>
            <a:endParaRPr lang="en-GB" dirty="0" smtClean="0"/>
          </a:p>
        </p:txBody>
      </p:sp>
      <p:sp>
        <p:nvSpPr>
          <p:cNvPr id="4" name="Slide Number Placeholder 3"/>
          <p:cNvSpPr>
            <a:spLocks noGrp="1"/>
          </p:cNvSpPr>
          <p:nvPr>
            <p:ph type="sldNum" sz="quarter" idx="10"/>
          </p:nvPr>
        </p:nvSpPr>
        <p:spPr/>
        <p:txBody>
          <a:bodyPr/>
          <a:lstStyle/>
          <a:p>
            <a:fld id="{018A4678-AB0D-4C0E-BA81-87ADFC85D2A4}" type="slidenum">
              <a:rPr lang="en-GB" smtClean="0"/>
              <a:t>17</a:t>
            </a:fld>
            <a:endParaRPr lang="en-GB"/>
          </a:p>
        </p:txBody>
      </p:sp>
    </p:spTree>
    <p:extLst>
      <p:ext uri="{BB962C8B-B14F-4D97-AF65-F5344CB8AC3E}">
        <p14:creationId xmlns:p14="http://schemas.microsoft.com/office/powerpoint/2010/main" val="2150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smtClean="0">
                <a:solidFill>
                  <a:schemeClr val="tx1"/>
                </a:solidFill>
                <a:effectLst/>
                <a:latin typeface="+mn-lt"/>
                <a:ea typeface="+mn-ea"/>
                <a:cs typeface="+mn-cs"/>
                <a:hlinkClick r:id="rId3" tooltip="2016When_Why_and_How_do_Patients_Change_in_Psychological_Treatments.pdf"/>
              </a:rPr>
              <a:t>How, Why and How do Patients Change in Psychological Treatment</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Dr Wolfgang Lutz, University of </a:t>
            </a:r>
            <a:r>
              <a:rPr lang="en-GB" sz="1200" b="1" i="0" kern="1200" dirty="0" smtClean="0">
                <a:solidFill>
                  <a:schemeClr val="tx1"/>
                </a:solidFill>
                <a:effectLst/>
                <a:latin typeface="+mn-lt"/>
                <a:ea typeface="+mn-ea"/>
                <a:cs typeface="+mn-cs"/>
              </a:rPr>
              <a:t>Trier</a:t>
            </a:r>
          </a:p>
          <a:p>
            <a:r>
              <a:rPr lang="en-GB" sz="1200" b="1" i="0" u="none" strike="noStrike" kern="1200" dirty="0" smtClean="0">
                <a:solidFill>
                  <a:schemeClr val="tx1"/>
                </a:solidFill>
                <a:effectLst/>
                <a:latin typeface="+mn-lt"/>
                <a:ea typeface="+mn-ea"/>
                <a:cs typeface="+mn-cs"/>
                <a:hlinkClick r:id="rId4" tooltip="201606ROM-The_Dutch_Perspective.pdf"/>
              </a:rPr>
              <a:t>ROM: The Dutch perspective</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err="1" smtClean="0">
                <a:solidFill>
                  <a:schemeClr val="tx1"/>
                </a:solidFill>
                <a:effectLst/>
                <a:latin typeface="+mn-lt"/>
                <a:ea typeface="+mn-ea"/>
                <a:cs typeface="+mn-cs"/>
              </a:rPr>
              <a:t>Bertine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Lahyis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Karakter</a:t>
            </a:r>
            <a:r>
              <a:rPr lang="en-GB" sz="1200" b="0" i="0" kern="1200" dirty="0" smtClean="0">
                <a:solidFill>
                  <a:schemeClr val="tx1"/>
                </a:solidFill>
                <a:effectLst/>
                <a:latin typeface="+mn-lt"/>
                <a:ea typeface="+mn-ea"/>
                <a:cs typeface="+mn-cs"/>
              </a:rPr>
              <a:t>, and Professor Frits Boer, </a:t>
            </a:r>
            <a:r>
              <a:rPr lang="en-GB" sz="1200" b="1" i="0" kern="1200" dirty="0" smtClean="0">
                <a:solidFill>
                  <a:schemeClr val="tx1"/>
                </a:solidFill>
                <a:effectLst/>
                <a:latin typeface="+mn-lt"/>
                <a:ea typeface="+mn-ea"/>
                <a:cs typeface="+mn-cs"/>
              </a:rPr>
              <a:t>University of Amsterdam</a:t>
            </a:r>
          </a:p>
          <a:p>
            <a:r>
              <a:rPr lang="en-GB" sz="1200" b="1" i="0" u="none" strike="noStrike" kern="1200" dirty="0" smtClean="0">
                <a:solidFill>
                  <a:schemeClr val="tx1"/>
                </a:solidFill>
                <a:effectLst/>
                <a:latin typeface="+mn-lt"/>
                <a:ea typeface="+mn-ea"/>
                <a:cs typeface="+mn-cs"/>
                <a:hlinkClick r:id="rId5" tooltip="201606Building_a_national_quality_registry_for_CAMHS_process_and_outcome_data_in_Sweden.pdf"/>
              </a:rPr>
              <a:t>Building a national quality register for CAMHS process and outcome data in Sweden</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Olle Lindevall, National Registry for Child and Adolescent Psychiatry </a:t>
            </a:r>
            <a:r>
              <a:rPr lang="en-GB" sz="1200" b="1" i="0" kern="1200" dirty="0" smtClean="0">
                <a:solidFill>
                  <a:schemeClr val="tx1"/>
                </a:solidFill>
                <a:effectLst/>
                <a:latin typeface="+mn-lt"/>
                <a:ea typeface="+mn-ea"/>
                <a:cs typeface="+mn-cs"/>
              </a:rPr>
              <a:t>Sweden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4:thought. Working in schools (EHCAP)</a:t>
            </a:r>
            <a:endParaRPr lang="en-GB" dirty="0" smtClean="0">
              <a:solidFill>
                <a:schemeClr val="tx2"/>
              </a:solidFill>
            </a:endParaRPr>
          </a:p>
          <a:p>
            <a:pPr marL="171450" indent="-171450">
              <a:buFontTx/>
              <a:buChar char="-"/>
            </a:pPr>
            <a:r>
              <a:rPr lang="en-GB" dirty="0" smtClean="0"/>
              <a:t>HeadStart partnerships;</a:t>
            </a:r>
            <a:r>
              <a:rPr lang="en-GB" baseline="0" dirty="0" smtClean="0"/>
              <a:t> smaller voluntary orgs</a:t>
            </a:r>
          </a:p>
          <a:p>
            <a:pPr marL="171450" indent="-171450">
              <a:buFontTx/>
              <a:buChar char="-"/>
            </a:pPr>
            <a:r>
              <a:rPr lang="en-GB" baseline="0" dirty="0" smtClean="0"/>
              <a:t>Urge individuals to join Network – 100s of people signed up</a:t>
            </a:r>
          </a:p>
          <a:p>
            <a:pPr marL="0" indent="0">
              <a:buFontTx/>
              <a:buNone/>
            </a:pPr>
            <a:r>
              <a:rPr lang="en-GB" baseline="0" dirty="0" smtClean="0"/>
              <a:t>Tameside and Glossop</a:t>
            </a:r>
          </a:p>
          <a:p>
            <a:pPr marL="0" indent="0">
              <a:buFontTx/>
              <a:buNone/>
            </a:pPr>
            <a:r>
              <a:rPr lang="en-GB" baseline="0" dirty="0" smtClean="0"/>
              <a:t>Children’s Society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Welcome to IWK Healthcare in Canada, CAMH Service in Australia</a:t>
            </a:r>
          </a:p>
          <a:p>
            <a:pPr marL="171450" indent="-171450">
              <a:buFontTx/>
              <a:buChar char="-"/>
            </a:pPr>
            <a:endParaRPr lang="en-GB" dirty="0" smtClean="0"/>
          </a:p>
          <a:p>
            <a:pPr marL="0" indent="0">
              <a:buFontTx/>
              <a:buNone/>
            </a:pPr>
            <a:r>
              <a:rPr lang="en-GB" dirty="0" smtClean="0"/>
              <a:t>13 members on the member consultation group and 3 non members:</a:t>
            </a:r>
            <a:r>
              <a:rPr lang="en-GB" baseline="0" dirty="0" smtClean="0"/>
              <a:t> advising on a range of projects and publications.</a:t>
            </a:r>
          </a:p>
          <a:p>
            <a:pPr marL="0" indent="0">
              <a:buFontTx/>
              <a:buNone/>
            </a:pPr>
            <a:r>
              <a:rPr lang="en-GB" baseline="0" dirty="0" smtClean="0"/>
              <a:t>Building young person consultees as well – let us know if your participation groups would have an interest</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20</a:t>
            </a:fld>
            <a:endParaRPr lang="en-GB"/>
          </a:p>
        </p:txBody>
      </p:sp>
    </p:spTree>
    <p:extLst>
      <p:ext uri="{BB962C8B-B14F-4D97-AF65-F5344CB8AC3E}">
        <p14:creationId xmlns:p14="http://schemas.microsoft.com/office/powerpoint/2010/main" val="225611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Kent; Barking, Havering and Redbridge</a:t>
            </a:r>
          </a:p>
          <a:p>
            <a:r>
              <a:rPr lang="en-GB" dirty="0" smtClean="0"/>
              <a:t>PHE toolkit </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21</a:t>
            </a:fld>
            <a:endParaRPr lang="en-GB"/>
          </a:p>
        </p:txBody>
      </p:sp>
    </p:spTree>
    <p:extLst>
      <p:ext uri="{BB962C8B-B14F-4D97-AF65-F5344CB8AC3E}">
        <p14:creationId xmlns:p14="http://schemas.microsoft.com/office/powerpoint/2010/main" val="205041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Kent; Barking, Havering and Redbridge</a:t>
            </a:r>
          </a:p>
          <a:p>
            <a:r>
              <a:rPr lang="en-GB" smtClean="0"/>
              <a:t>PHE toolkit </a:t>
            </a:r>
            <a:endParaRPr lang="en-GB"/>
          </a:p>
        </p:txBody>
      </p:sp>
      <p:sp>
        <p:nvSpPr>
          <p:cNvPr id="4" name="Slide Number Placeholder 3"/>
          <p:cNvSpPr>
            <a:spLocks noGrp="1"/>
          </p:cNvSpPr>
          <p:nvPr>
            <p:ph type="sldNum" sz="quarter" idx="10"/>
          </p:nvPr>
        </p:nvSpPr>
        <p:spPr/>
        <p:txBody>
          <a:bodyPr/>
          <a:lstStyle/>
          <a:p>
            <a:fld id="{018A4678-AB0D-4C0E-BA81-87ADFC85D2A4}" type="slidenum">
              <a:rPr lang="en-GB" smtClean="0"/>
              <a:t>22</a:t>
            </a:fld>
            <a:endParaRPr lang="en-GB"/>
          </a:p>
        </p:txBody>
      </p:sp>
    </p:spTree>
    <p:extLst>
      <p:ext uri="{BB962C8B-B14F-4D97-AF65-F5344CB8AC3E}">
        <p14:creationId xmlns:p14="http://schemas.microsoft.com/office/powerpoint/2010/main" val="205041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GB" sz="2800" dirty="0" smtClean="0">
                <a:solidFill>
                  <a:schemeClr val="tx2"/>
                </a:solidFill>
              </a:rPr>
              <a:t>Published November 2016 </a:t>
            </a:r>
          </a:p>
          <a:p>
            <a:pPr marL="0" indent="0">
              <a:spcBef>
                <a:spcPct val="20000"/>
              </a:spcBef>
              <a:buClr>
                <a:schemeClr val="accent1"/>
              </a:buClr>
              <a:buFont typeface="Arial" panose="020B0604020202020204" pitchFamily="34" charset="0"/>
              <a:buNone/>
            </a:pPr>
            <a:r>
              <a:rPr lang="en-GB" sz="2800" dirty="0" smtClean="0">
                <a:solidFill>
                  <a:schemeClr val="tx2"/>
                </a:solidFill>
              </a:rPr>
              <a:t>The analysis aims to:</a:t>
            </a:r>
          </a:p>
          <a:p>
            <a:pPr marL="800100" lvl="1" indent="-342900">
              <a:spcBef>
                <a:spcPct val="20000"/>
              </a:spcBef>
              <a:spcAft>
                <a:spcPts val="1200"/>
              </a:spcAft>
              <a:buClr>
                <a:schemeClr val="accent1"/>
              </a:buClr>
              <a:buFontTx/>
              <a:buChar char="-"/>
            </a:pPr>
            <a:r>
              <a:rPr lang="en-GB" sz="2400" dirty="0" smtClean="0">
                <a:solidFill>
                  <a:schemeClr val="tx2"/>
                </a:solidFill>
              </a:rPr>
              <a:t>Advance the understanding of outcomes and experience of children accessing services</a:t>
            </a:r>
          </a:p>
          <a:p>
            <a:pPr marL="800100" lvl="1" indent="-342900">
              <a:spcBef>
                <a:spcPct val="20000"/>
              </a:spcBef>
              <a:spcAft>
                <a:spcPts val="1200"/>
              </a:spcAft>
              <a:buClr>
                <a:schemeClr val="accent1"/>
              </a:buClr>
              <a:buFontTx/>
              <a:buChar char="-"/>
            </a:pPr>
            <a:r>
              <a:rPr lang="en-GB" sz="2400" dirty="0" smtClean="0">
                <a:solidFill>
                  <a:schemeClr val="tx2"/>
                </a:solidFill>
              </a:rPr>
              <a:t>Highlight challenges and possible ways forward</a:t>
            </a:r>
          </a:p>
          <a:p>
            <a:pPr marL="800100" lvl="1" indent="-342900">
              <a:spcBef>
                <a:spcPct val="20000"/>
              </a:spcBef>
              <a:spcAft>
                <a:spcPts val="1200"/>
              </a:spcAft>
              <a:buClr>
                <a:schemeClr val="accent1"/>
              </a:buClr>
              <a:buFontTx/>
              <a:buChar char="-"/>
            </a:pPr>
            <a:r>
              <a:rPr lang="en-GB" sz="2400" dirty="0" smtClean="0">
                <a:solidFill>
                  <a:schemeClr val="tx2"/>
                </a:solidFill>
              </a:rPr>
              <a:t>Consider the best ways to measure and capture outcomes in the future</a:t>
            </a:r>
          </a:p>
          <a:p>
            <a:pPr marL="0" indent="0">
              <a:spcBef>
                <a:spcPct val="20000"/>
              </a:spcBef>
              <a:buClr>
                <a:schemeClr val="accent1"/>
              </a:buClr>
              <a:buFont typeface="Arial" panose="020B0604020202020204" pitchFamily="34" charset="0"/>
              <a:buNone/>
            </a:pPr>
            <a:endParaRPr lang="en-GB" sz="2800"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3</a:t>
            </a:fld>
            <a:endParaRPr lang="en-GB"/>
          </a:p>
        </p:txBody>
      </p:sp>
    </p:spTree>
    <p:extLst>
      <p:ext uri="{BB962C8B-B14F-4D97-AF65-F5344CB8AC3E}">
        <p14:creationId xmlns:p14="http://schemas.microsoft.com/office/powerpoint/2010/main" val="258406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 too </a:t>
            </a:r>
            <a:r>
              <a:rPr lang="en-GB" dirty="0" err="1" smtClean="0"/>
              <a:t>genearlised</a:t>
            </a:r>
            <a:r>
              <a:rPr lang="en-GB" dirty="0" smtClean="0"/>
              <a:t>?; hard to know whether to share the data (feeling like a statistic; feeling worried about not </a:t>
            </a:r>
            <a:r>
              <a:rPr lang="en-GB" dirty="0" err="1" smtClean="0"/>
              <a:t>achieveing</a:t>
            </a:r>
            <a:r>
              <a:rPr lang="en-GB" dirty="0" smtClean="0"/>
              <a:t> recovery; ethics)</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4</a:t>
            </a:fld>
            <a:endParaRPr lang="en-GB"/>
          </a:p>
        </p:txBody>
      </p:sp>
    </p:spTree>
    <p:extLst>
      <p:ext uri="{BB962C8B-B14F-4D97-AF65-F5344CB8AC3E}">
        <p14:creationId xmlns:p14="http://schemas.microsoft.com/office/powerpoint/2010/main" val="425703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Raw scores; reliable improvement; recovery; reliable recovery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CORC </a:t>
            </a:r>
            <a:r>
              <a:rPr lang="en-GB" sz="1200" b="0" i="0" kern="1200" dirty="0">
                <a:solidFill>
                  <a:schemeClr val="tx1"/>
                </a:solidFill>
                <a:effectLst/>
                <a:latin typeface="+mn-lt"/>
                <a:ea typeface="+mn-ea"/>
                <a:cs typeface="+mn-cs"/>
              </a:rPr>
              <a:t>believes we need more services and that the right help can change lives. However, we also believe we have to be honest about the limits of what services can do given our current state of knowledge. </a:t>
            </a:r>
            <a:r>
              <a:rPr lang="en-GB" sz="1200" b="0" i="0" u="none" strike="noStrike" kern="1200" baseline="0" dirty="0">
                <a:solidFill>
                  <a:schemeClr val="tx1"/>
                </a:solidFill>
                <a:latin typeface="+mn-lt"/>
                <a:ea typeface="+mn-ea"/>
                <a:cs typeface="+mn-cs"/>
              </a:rPr>
              <a:t>CORC recommends the findings of this analysis are used to inform discussions involving practitioners, funders, service users, policy makers and others. Key topics for consideration in such facilitated discussions might include the appropriate metrics for considering outcomes and appropriate targets for given metrics. </a:t>
            </a: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need acknowledge</a:t>
            </a:r>
            <a:r>
              <a:rPr lang="en-GB" sz="1200" b="0" i="0" kern="1200" baseline="0" dirty="0">
                <a:solidFill>
                  <a:schemeClr val="tx1"/>
                </a:solidFill>
                <a:effectLst/>
                <a:latin typeface="+mn-lt"/>
                <a:ea typeface="+mn-ea"/>
                <a:cs typeface="+mn-cs"/>
              </a:rPr>
              <a:t> what is realistic, setting ourselves targets that, whilst they might stretch us, are grounded in what is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We must </a:t>
            </a:r>
            <a:r>
              <a:rPr lang="en-GB" sz="1200" b="0" i="0" kern="1200" dirty="0">
                <a:solidFill>
                  <a:schemeClr val="tx1"/>
                </a:solidFill>
                <a:effectLst/>
                <a:latin typeface="+mn-lt"/>
                <a:ea typeface="+mn-ea"/>
                <a:cs typeface="+mn-cs"/>
              </a:rPr>
              <a:t>think more clearly about how we support those who are not better having been seen by specialists by widening our conception of what services and support might look like </a:t>
            </a:r>
          </a:p>
          <a:p>
            <a:endParaRPr lang="en-GB" sz="1200" b="0"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If we are serious about achieving parity of esteem between physical and mental health, we need parity of data. Better quality data on outcomes and experience of mental health services must be facilitated and incentivised to aid review and development of services. To achieve this, leadership focus, improved IT systems, better staff training and stronger incentives may need to be in place.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8A4678-AB0D-4C0E-BA81-87ADFC85D2A4}" type="slidenum">
              <a:rPr lang="en-GB" smtClean="0"/>
              <a:t>6</a:t>
            </a:fld>
            <a:endParaRPr lang="en-GB"/>
          </a:p>
        </p:txBody>
      </p:sp>
    </p:spTree>
    <p:extLst>
      <p:ext uri="{BB962C8B-B14F-4D97-AF65-F5344CB8AC3E}">
        <p14:creationId xmlns:p14="http://schemas.microsoft.com/office/powerpoint/2010/main" val="379613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Given what you have told me about how things are at the moment, and how things have been in the past, I think we can work together to make you feel substantially better in the next few months.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self-report scale we are using will show us this improvement, but it might not show that your symptoms are completely gone. </a:t>
            </a:r>
          </a:p>
          <a:p>
            <a:r>
              <a:rPr lang="en-GB" sz="1200" i="1" kern="1200" dirty="0">
                <a:solidFill>
                  <a:schemeClr val="tx1"/>
                </a:solidFill>
                <a:effectLst/>
                <a:latin typeface="+mn-lt"/>
                <a:ea typeface="+mn-ea"/>
                <a:cs typeface="+mn-cs"/>
              </a:rPr>
              <a:t>Often some symptoms remain – for some people this may be some feelings of sadness, for others this may be sleep problems.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Even if we cannot change things completely, many people in your position learn ways of coping with these symptoms. 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 will focus on what is important to you and review your progress every time we meet on the self-report scale and on the other indicators we have agreed (such as attendance at school, going out with friends).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After six meetings we will review how things are going generally. We can then decide if it makes sense to change tack or to end treatment</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8</a:t>
            </a:fld>
            <a:endParaRPr lang="en-GB"/>
          </a:p>
        </p:txBody>
      </p:sp>
    </p:spTree>
    <p:extLst>
      <p:ext uri="{BB962C8B-B14F-4D97-AF65-F5344CB8AC3E}">
        <p14:creationId xmlns:p14="http://schemas.microsoft.com/office/powerpoint/2010/main" val="109703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9</a:t>
            </a:fld>
            <a:endParaRPr lang="en-GB"/>
          </a:p>
        </p:txBody>
      </p:sp>
    </p:spTree>
    <p:extLst>
      <p:ext uri="{BB962C8B-B14F-4D97-AF65-F5344CB8AC3E}">
        <p14:creationId xmlns:p14="http://schemas.microsoft.com/office/powerpoint/2010/main" val="170107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sz="1200" dirty="0" smtClean="0"/>
              <a:t>Lets them know we can be honest with each other about the possibility of failure</a:t>
            </a:r>
          </a:p>
          <a:p>
            <a:pPr marL="514350" indent="-514350">
              <a:buFont typeface="+mj-lt"/>
              <a:buAutoNum type="arabicPeriod"/>
            </a:pPr>
            <a:r>
              <a:rPr lang="en-GB" sz="1200" dirty="0" smtClean="0"/>
              <a:t>Signals we are taking the gravity of their challenges seriously</a:t>
            </a:r>
          </a:p>
          <a:p>
            <a:pPr marL="514350" indent="-514350">
              <a:buFont typeface="+mj-lt"/>
              <a:buAutoNum type="arabicPeriod"/>
            </a:pPr>
            <a:r>
              <a:rPr lang="en-GB" sz="1200" dirty="0" smtClean="0"/>
              <a:t>Helps the client see that they don't need to rescue me - the therapist – from my own insecurities</a:t>
            </a:r>
          </a:p>
          <a:p>
            <a:pPr marL="514350" indent="-514350">
              <a:buFont typeface="+mj-lt"/>
              <a:buAutoNum type="arabicPeriod"/>
            </a:pPr>
            <a:r>
              <a:rPr lang="en-GB" sz="1200" dirty="0" smtClean="0"/>
              <a:t>Signals they can't expect me to save them, because I am not superman: encourages some to step up</a:t>
            </a:r>
          </a:p>
          <a:p>
            <a:pPr marL="514350" indent="-514350">
              <a:buFont typeface="+mj-lt"/>
              <a:buAutoNum type="arabicPeriod"/>
            </a:pPr>
            <a:r>
              <a:rPr lang="en-GB" sz="1200" dirty="0" smtClean="0"/>
              <a:t>Facilitates expression of painful feelings: when these are recognized, more honest hope can emerge</a:t>
            </a:r>
          </a:p>
          <a:p>
            <a:pPr marL="0" indent="0">
              <a:buFont typeface="+mj-lt"/>
              <a:buNone/>
            </a:pPr>
            <a:endParaRPr lang="en-GB" sz="800" dirty="0" smtClean="0"/>
          </a:p>
          <a:p>
            <a:pPr marL="0" indent="0">
              <a:buFont typeface="+mj-lt"/>
              <a:buNone/>
            </a:pPr>
            <a:r>
              <a:rPr lang="en-GB" sz="800" dirty="0" smtClean="0"/>
              <a:t>Benefit</a:t>
            </a:r>
            <a:r>
              <a:rPr lang="en-GB" sz="800" baseline="0" dirty="0" smtClean="0"/>
              <a:t> for therapist</a:t>
            </a:r>
            <a:endParaRPr lang="en-GB" sz="800" dirty="0" smtClean="0"/>
          </a:p>
          <a:p>
            <a:pPr marL="514350" indent="-514350">
              <a:buFont typeface="+mj-lt"/>
              <a:buAutoNum type="arabicPeriod"/>
            </a:pPr>
            <a:r>
              <a:rPr lang="en-GB" sz="800" dirty="0" smtClean="0"/>
              <a:t>Improved self-esteem and self-compassion from a more balanced, realistic view of myself and my work.</a:t>
            </a:r>
          </a:p>
          <a:p>
            <a:pPr marL="514350" indent="-514350">
              <a:buFont typeface="+mj-lt"/>
              <a:buAutoNum type="arabicPeriod"/>
            </a:pPr>
            <a:r>
              <a:rPr lang="en-GB" sz="800" dirty="0" smtClean="0"/>
              <a:t>A shift in focus from worrying if I am a good therapist, to focusing on gradually getting better through continuous deliberate practice.  </a:t>
            </a:r>
          </a:p>
          <a:p>
            <a:pPr marL="514350" indent="-514350">
              <a:buFont typeface="+mj-lt"/>
              <a:buAutoNum type="arabicPeriod"/>
            </a:pPr>
            <a:r>
              <a:rPr lang="en-GB" sz="800" dirty="0" smtClean="0"/>
              <a:t>More enjoyment from my work as I am relieved of the impossible pressure to heroically save all of my clients</a:t>
            </a:r>
          </a:p>
          <a:p>
            <a:pPr marL="514350" indent="-514350">
              <a:buFont typeface="+mj-lt"/>
              <a:buAutoNum type="arabicPeriod"/>
            </a:pPr>
            <a:r>
              <a:rPr lang="en-GB" sz="800" dirty="0" smtClean="0"/>
              <a:t>More open and close relationships with colleagues: openly sharing challenges and failures helps us support each other.</a:t>
            </a:r>
          </a:p>
          <a:p>
            <a:pPr marL="0" indent="0">
              <a:buFont typeface="+mj-lt"/>
              <a:buNone/>
            </a:pPr>
            <a:endParaRPr lang="en-GB" sz="800" dirty="0" smtClean="0"/>
          </a:p>
          <a:p>
            <a:pPr marL="0" indent="0">
              <a:spcBef>
                <a:spcPts val="0"/>
              </a:spcBef>
              <a:buNone/>
            </a:pPr>
            <a:r>
              <a:rPr lang="en-GB" sz="1200" b="1" i="1" dirty="0" smtClean="0"/>
              <a:t>Tony </a:t>
            </a:r>
            <a:r>
              <a:rPr lang="en-GB" sz="1200" b="1" i="1" dirty="0" err="1" smtClean="0"/>
              <a:t>Rousmaniere</a:t>
            </a:r>
            <a:r>
              <a:rPr lang="en-GB" sz="1200" b="1" i="1" dirty="0" smtClean="0"/>
              <a:t>, </a:t>
            </a:r>
            <a:r>
              <a:rPr lang="en-GB" sz="1200" b="1" i="1" dirty="0" err="1" smtClean="0"/>
              <a:t>PsyD</a:t>
            </a:r>
            <a:endParaRPr lang="en-GB" sz="1200" b="1" i="1" dirty="0" smtClean="0"/>
          </a:p>
          <a:p>
            <a:pPr marL="0" indent="0">
              <a:spcBef>
                <a:spcPts val="0"/>
              </a:spcBef>
              <a:buNone/>
            </a:pPr>
            <a:r>
              <a:rPr lang="en-GB" sz="1200" b="1" dirty="0" smtClean="0"/>
              <a:t>http://www.drtonyr.com</a:t>
            </a:r>
            <a:r>
              <a:rPr lang="en-GB" sz="1200" b="1" dirty="0" smtClean="0"/>
              <a:t>/</a:t>
            </a:r>
          </a:p>
          <a:p>
            <a:pPr marL="0" indent="0">
              <a:spcBef>
                <a:spcPts val="0"/>
              </a:spcBef>
              <a:buNone/>
            </a:pPr>
            <a:endParaRPr lang="en-GB" sz="1200" b="1" dirty="0" smtClean="0"/>
          </a:p>
          <a:p>
            <a:r>
              <a:rPr lang="en-GB" sz="1200" b="0" i="0" kern="1200" dirty="0" smtClean="0">
                <a:solidFill>
                  <a:schemeClr val="tx1"/>
                </a:solidFill>
                <a:effectLst/>
                <a:latin typeface="+mn-lt"/>
                <a:ea typeface="+mn-ea"/>
                <a:cs typeface="+mn-cs"/>
              </a:rPr>
              <a:t>However, there is a lack of consensus about the types of change that constitute a ‘good outcome’, and an urgent need for better ways of theorising and measuring children’s mental health outcomes.</a:t>
            </a:r>
          </a:p>
          <a:p>
            <a:r>
              <a:rPr lang="en-GB" sz="1200" b="0" i="0" kern="1200" dirty="0" smtClean="0">
                <a:solidFill>
                  <a:schemeClr val="tx1"/>
                </a:solidFill>
                <a:effectLst/>
                <a:latin typeface="+mn-lt"/>
                <a:ea typeface="+mn-ea"/>
                <a:cs typeface="+mn-cs"/>
              </a:rPr>
              <a:t>This workshop aims to stimulate an interdisciplinary debate about what constitutes a good outcome in child and adolescent mental health by bringing together speakers from variety of backgrounds. They include academics from:</a:t>
            </a:r>
          </a:p>
          <a:p>
            <a:r>
              <a:rPr lang="en-GB" sz="1200" b="0" i="0" kern="1200" dirty="0" smtClean="0">
                <a:solidFill>
                  <a:schemeClr val="tx1"/>
                </a:solidFill>
                <a:effectLst/>
                <a:latin typeface="+mn-lt"/>
                <a:ea typeface="+mn-ea"/>
                <a:cs typeface="+mn-cs"/>
              </a:rPr>
              <a:t>CYP with experience of using mental health services</a:t>
            </a:r>
          </a:p>
          <a:p>
            <a:r>
              <a:rPr lang="en-GB" sz="1200" b="0" i="0" kern="1200" dirty="0" smtClean="0">
                <a:solidFill>
                  <a:schemeClr val="tx1"/>
                </a:solidFill>
                <a:effectLst/>
                <a:latin typeface="+mn-lt"/>
                <a:ea typeface="+mn-ea"/>
                <a:cs typeface="+mn-cs"/>
              </a:rPr>
              <a:t>Philosophers</a:t>
            </a:r>
          </a:p>
          <a:p>
            <a:r>
              <a:rPr lang="en-GB" sz="1200" b="0" i="0" kern="1200" dirty="0" smtClean="0">
                <a:solidFill>
                  <a:schemeClr val="tx1"/>
                </a:solidFill>
                <a:effectLst/>
                <a:latin typeface="+mn-lt"/>
                <a:ea typeface="+mn-ea"/>
                <a:cs typeface="+mn-cs"/>
              </a:rPr>
              <a:t>Research psychologists</a:t>
            </a:r>
          </a:p>
          <a:p>
            <a:r>
              <a:rPr lang="en-GB" sz="1200" b="0" i="0" kern="1200" dirty="0" smtClean="0">
                <a:solidFill>
                  <a:schemeClr val="tx1"/>
                </a:solidFill>
                <a:effectLst/>
                <a:latin typeface="+mn-lt"/>
                <a:ea typeface="+mn-ea"/>
                <a:cs typeface="+mn-cs"/>
              </a:rPr>
              <a:t>Philosophers of science</a:t>
            </a:r>
          </a:p>
          <a:p>
            <a:r>
              <a:rPr lang="en-GB" sz="1200" b="0" i="0" kern="1200" dirty="0" smtClean="0">
                <a:solidFill>
                  <a:schemeClr val="tx1"/>
                </a:solidFill>
                <a:effectLst/>
                <a:latin typeface="+mn-lt"/>
                <a:ea typeface="+mn-ea"/>
                <a:cs typeface="+mn-cs"/>
              </a:rPr>
              <a:t>Psychometricians (experts in measures and measurement)</a:t>
            </a:r>
          </a:p>
          <a:p>
            <a:r>
              <a:rPr lang="en-GB" sz="1200" b="0" i="0" kern="1200" dirty="0" smtClean="0">
                <a:solidFill>
                  <a:schemeClr val="tx1"/>
                </a:solidFill>
                <a:effectLst/>
                <a:latin typeface="+mn-lt"/>
                <a:ea typeface="+mn-ea"/>
                <a:cs typeface="+mn-cs"/>
              </a:rPr>
              <a:t>Clinical psychologists</a:t>
            </a:r>
          </a:p>
          <a:p>
            <a:r>
              <a:rPr lang="en-GB" sz="1200" b="0" i="0" kern="1200" dirty="0" smtClean="0">
                <a:solidFill>
                  <a:schemeClr val="tx1"/>
                </a:solidFill>
                <a:effectLst/>
                <a:latin typeface="+mn-lt"/>
                <a:ea typeface="+mn-ea"/>
                <a:cs typeface="+mn-cs"/>
              </a:rPr>
              <a:t>The aim is to take a step back, and to reconsider how we define and measure mental health and well-being in children, and how insights from the field of philosophy might help us challenge and improve current practice.</a:t>
            </a:r>
          </a:p>
          <a:p>
            <a:r>
              <a:rPr lang="en-GB" sz="1200" b="0" i="0" kern="1200" dirty="0" smtClean="0">
                <a:solidFill>
                  <a:schemeClr val="tx1"/>
                </a:solidFill>
                <a:effectLst/>
                <a:latin typeface="+mn-lt"/>
                <a:ea typeface="+mn-ea"/>
                <a:cs typeface="+mn-cs"/>
              </a:rPr>
              <a:t>We hope that attendees will be open to share, listen and learn with and from others throughout the workshop.</a:t>
            </a:r>
            <a:r>
              <a:rPr lang="en-GB" sz="1200" b="1" i="0" kern="1200" dirty="0" smtClean="0">
                <a:solidFill>
                  <a:schemeClr val="tx1"/>
                </a:solidFill>
                <a:effectLst/>
                <a:latin typeface="+mn-lt"/>
                <a:ea typeface="+mn-ea"/>
                <a:cs typeface="+mn-cs"/>
              </a:rPr>
              <a:t> </a:t>
            </a:r>
            <a:br>
              <a:rPr lang="en-GB" sz="1200" b="1"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The workshop will cover:</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Existing approaches toward conceptualising and categorising outcomes in child and adolescent mental health</a:t>
            </a:r>
          </a:p>
          <a:p>
            <a:r>
              <a:rPr lang="en-GB" sz="1200" b="0" i="0" kern="1200" dirty="0" smtClean="0">
                <a:solidFill>
                  <a:schemeClr val="tx1"/>
                </a:solidFill>
                <a:effectLst/>
                <a:latin typeface="+mn-lt"/>
                <a:ea typeface="+mn-ea"/>
                <a:cs typeface="+mn-cs"/>
              </a:rPr>
              <a:t>What do young people with experience of service use consider a good outcome from therapy?</a:t>
            </a:r>
          </a:p>
          <a:p>
            <a:r>
              <a:rPr lang="en-GB" sz="1200" b="0" i="0" kern="1200" dirty="0" smtClean="0">
                <a:solidFill>
                  <a:schemeClr val="tx1"/>
                </a:solidFill>
                <a:effectLst/>
                <a:latin typeface="+mn-lt"/>
                <a:ea typeface="+mn-ea"/>
                <a:cs typeface="+mn-cs"/>
              </a:rPr>
              <a:t>Philosophical perspectives on mental health, well-being, and the ability to reliably report on one’s own state of mind.</a:t>
            </a:r>
          </a:p>
          <a:p>
            <a:r>
              <a:rPr lang="en-GB" sz="1200" b="0" i="0" kern="1200" dirty="0" smtClean="0">
                <a:solidFill>
                  <a:schemeClr val="tx1"/>
                </a:solidFill>
                <a:effectLst/>
                <a:latin typeface="+mn-lt"/>
                <a:ea typeface="+mn-ea"/>
                <a:cs typeface="+mn-cs"/>
              </a:rPr>
              <a:t>The difference between mental ill-health and wellbeing outcomes</a:t>
            </a:r>
          </a:p>
          <a:p>
            <a:r>
              <a:rPr lang="en-GB" sz="1200" b="0" i="0" kern="1200" dirty="0" smtClean="0">
                <a:solidFill>
                  <a:schemeClr val="tx1"/>
                </a:solidFill>
                <a:effectLst/>
                <a:latin typeface="+mn-lt"/>
                <a:ea typeface="+mn-ea"/>
                <a:cs typeface="+mn-cs"/>
              </a:rPr>
              <a:t>Issues and dilemmas around the measurement of child mental health outcomes.</a:t>
            </a:r>
            <a:r>
              <a:rPr lang="en-GB" sz="1200" b="1" i="0" kern="120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marL="0" indent="0">
              <a:spcBef>
                <a:spcPts val="0"/>
              </a:spcBef>
              <a:buNone/>
            </a:pP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10</a:t>
            </a:fld>
            <a:endParaRPr lang="en-GB"/>
          </a:p>
        </p:txBody>
      </p:sp>
    </p:spTree>
    <p:extLst>
      <p:ext uri="{BB962C8B-B14F-4D97-AF65-F5344CB8AC3E}">
        <p14:creationId xmlns:p14="http://schemas.microsoft.com/office/powerpoint/2010/main" val="131906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Roehampton (Chris)</a:t>
            </a:r>
          </a:p>
          <a:p>
            <a:r>
              <a:rPr lang="en-GB" dirty="0" smtClean="0"/>
              <a:t>Seattle</a:t>
            </a:r>
          </a:p>
          <a:p>
            <a:r>
              <a:rPr lang="en-GB" dirty="0" smtClean="0"/>
              <a:t>Liverpool</a:t>
            </a:r>
            <a:r>
              <a:rPr lang="en-GB" baseline="0" dirty="0" smtClean="0"/>
              <a:t> (Praveetha)</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12</a:t>
            </a:fld>
            <a:endParaRPr lang="en-GB"/>
          </a:p>
        </p:txBody>
      </p:sp>
    </p:spTree>
    <p:extLst>
      <p:ext uri="{BB962C8B-B14F-4D97-AF65-F5344CB8AC3E}">
        <p14:creationId xmlns:p14="http://schemas.microsoft.com/office/powerpoint/2010/main" val="25120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and</a:t>
            </a:r>
            <a:r>
              <a:rPr lang="en-GB" dirty="0" smtClean="0"/>
              <a:t> continuing to see interest from (NHS-funded) members in submitting data to CORC [might need some thinking about how best to frame this]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would welcome to hear Let us know In light of this we could say that we would find it useful to hear from members about how we can continue to make the support offered by CORC in regards to data and analysis relevant and valuable.</a:t>
            </a:r>
          </a:p>
          <a:p>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13</a:t>
            </a:fld>
            <a:endParaRPr lang="en-GB"/>
          </a:p>
        </p:txBody>
      </p:sp>
    </p:spTree>
    <p:extLst>
      <p:ext uri="{BB962C8B-B14F-4D97-AF65-F5344CB8AC3E}">
        <p14:creationId xmlns:p14="http://schemas.microsoft.com/office/powerpoint/2010/main" val="416790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smtClean="0"/>
              <a:t>Title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Position/ </a:t>
            </a:r>
            <a:r>
              <a:rPr lang="en-US" dirty="0" err="1" smtClean="0"/>
              <a:t>Organisation</a:t>
            </a:r>
            <a:endParaRPr lang="en-GB" dirty="0"/>
          </a:p>
        </p:txBody>
      </p:sp>
      <p:sp>
        <p:nvSpPr>
          <p:cNvPr id="4" name="Date Placeholder 3"/>
          <p:cNvSpPr>
            <a:spLocks noGrp="1"/>
          </p:cNvSpPr>
          <p:nvPr>
            <p:ph type="dt" sz="half" idx="10"/>
          </p:nvPr>
        </p:nvSpPr>
        <p:spPr/>
        <p:txBody>
          <a:bodyPr/>
          <a:lstStyle/>
          <a:p>
            <a:r>
              <a:rPr lang="en-GB" smtClean="0"/>
              <a:t>www.corc.uk.net</a:t>
            </a:r>
            <a:endParaRPr lang="en-GB" dirty="0"/>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smtClean="0"/>
              <a:t>Can insert background image here</a:t>
            </a:r>
            <a:endParaRPr lang="en-GB" dirty="0"/>
          </a:p>
        </p:txBody>
      </p:sp>
    </p:spTree>
    <p:extLst>
      <p:ext uri="{BB962C8B-B14F-4D97-AF65-F5344CB8AC3E}">
        <p14:creationId xmlns:p14="http://schemas.microsoft.com/office/powerpoint/2010/main" val="112827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73455" cy="459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r>
              <a:rPr lang="en-GB" smtClean="0"/>
              <a:t>www.corc.uk.net</a:t>
            </a:r>
            <a:endParaRPr lang="en-GB" dirty="0"/>
          </a:p>
        </p:txBody>
      </p:sp>
      <p:sp>
        <p:nvSpPr>
          <p:cNvPr id="8"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0552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www.corc.uk.net</a:t>
            </a:r>
            <a:endParaRPr lang="en-GB" dirty="0"/>
          </a:p>
        </p:txBody>
      </p:sp>
      <p:sp>
        <p:nvSpPr>
          <p:cNvPr id="3"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43682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www.corc.uk.net</a:t>
            </a:r>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162495721"/>
              </p:ext>
            </p:extLst>
          </p:nvPr>
        </p:nvGraphicFramePr>
        <p:xfrm>
          <a:off x="539550" y="1268762"/>
          <a:ext cx="8064900" cy="4320480"/>
        </p:xfrm>
        <a:graphic>
          <a:graphicData uri="http://schemas.openxmlformats.org/drawingml/2006/table">
            <a:tbl>
              <a:tblPr firstRow="1" bandRow="1">
                <a:tableStyleId>{F5AB1C69-6EDB-4FF4-983F-18BD219EF322}</a:tableStyleId>
              </a:tblPr>
              <a:tblGrid>
                <a:gridCol w="1344150"/>
                <a:gridCol w="1344150"/>
                <a:gridCol w="1344150"/>
                <a:gridCol w="1344150"/>
                <a:gridCol w="1344150"/>
                <a:gridCol w="1344150"/>
              </a:tblGrid>
              <a:tr h="7200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200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4" name="Title Placeholder 1"/>
          <p:cNvSpPr>
            <a:spLocks noGrp="1"/>
          </p:cNvSpPr>
          <p:nvPr>
            <p:ph type="title"/>
          </p:nvPr>
        </p:nvSpPr>
        <p:spPr>
          <a:xfrm>
            <a:off x="457200" y="217488"/>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18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www.corc.uk.net</a:t>
            </a:r>
            <a:endParaRPr lang="en-GB" dirty="0"/>
          </a:p>
        </p:txBody>
      </p:sp>
      <p:graphicFrame>
        <p:nvGraphicFramePr>
          <p:cNvPr id="4" name="Diagram 3"/>
          <p:cNvGraphicFramePr/>
          <p:nvPr userDrawn="1">
            <p:extLst>
              <p:ext uri="{D42A27DB-BD31-4B8C-83A1-F6EECF244321}">
                <p14:modId xmlns:p14="http://schemas.microsoft.com/office/powerpoint/2010/main" val="33770577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41890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6038388" y="1340768"/>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smtClean="0"/>
              <a:t>www.corc.uk.net</a:t>
            </a:r>
            <a:endParaRPr lang="en-GB" dirty="0"/>
          </a:p>
        </p:txBody>
      </p:sp>
      <p:graphicFrame>
        <p:nvGraphicFramePr>
          <p:cNvPr id="4" name="Chart 3"/>
          <p:cNvGraphicFramePr/>
          <p:nvPr userDrawn="1">
            <p:extLst>
              <p:ext uri="{D42A27DB-BD31-4B8C-83A1-F6EECF244321}">
                <p14:modId xmlns:p14="http://schemas.microsoft.com/office/powerpoint/2010/main" val="2398212695"/>
              </p:ext>
            </p:extLst>
          </p:nvPr>
        </p:nvGraphicFramePr>
        <p:xfrm>
          <a:off x="179512" y="1268760"/>
          <a:ext cx="57606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a:spLocks noGrp="1"/>
          </p:cNvSpPr>
          <p:nvPr>
            <p:ph type="body" sz="half" idx="2"/>
          </p:nvPr>
        </p:nvSpPr>
        <p:spPr>
          <a:xfrm>
            <a:off x="6186173" y="1443508"/>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96544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www.corc.uk.net</a:t>
            </a:r>
            <a:endParaRPr lang="en-GB" dirty="0"/>
          </a:p>
        </p:txBody>
      </p:sp>
      <p:graphicFrame>
        <p:nvGraphicFramePr>
          <p:cNvPr id="4" name="Chart 3"/>
          <p:cNvGraphicFramePr/>
          <p:nvPr userDrawn="1">
            <p:extLst>
              <p:ext uri="{D42A27DB-BD31-4B8C-83A1-F6EECF244321}">
                <p14:modId xmlns:p14="http://schemas.microsoft.com/office/powerpoint/2010/main" val="3834288033"/>
              </p:ext>
            </p:extLst>
          </p:nvPr>
        </p:nvGraphicFramePr>
        <p:xfrm>
          <a:off x="467544" y="1196752"/>
          <a:ext cx="828092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49899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www.corc.uk.net</a:t>
            </a:r>
            <a:endParaRPr lang="en-GB" dirty="0"/>
          </a:p>
        </p:txBody>
      </p:sp>
      <p:sp>
        <p:nvSpPr>
          <p:cNvPr id="4" name="Picture Placeholder 2"/>
          <p:cNvSpPr>
            <a:spLocks noGrp="1"/>
          </p:cNvSpPr>
          <p:nvPr>
            <p:ph type="pic" idx="1"/>
          </p:nvPr>
        </p:nvSpPr>
        <p:spPr>
          <a:xfrm>
            <a:off x="467544" y="1196751"/>
            <a:ext cx="5400600" cy="4424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5" name="Rectangle 4"/>
          <p:cNvSpPr/>
          <p:nvPr userDrawn="1"/>
        </p:nvSpPr>
        <p:spPr>
          <a:xfrm>
            <a:off x="6038388" y="1300411"/>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3"/>
          <p:cNvSpPr>
            <a:spLocks noGrp="1"/>
          </p:cNvSpPr>
          <p:nvPr>
            <p:ph type="body" sz="half" idx="2"/>
          </p:nvPr>
        </p:nvSpPr>
        <p:spPr>
          <a:xfrm>
            <a:off x="6186173" y="1403151"/>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19147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smtClean="0"/>
              <a:t>Name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Contact details</a:t>
            </a:r>
            <a:endParaRPr lang="en-GB" dirty="0"/>
          </a:p>
        </p:txBody>
      </p:sp>
      <p:sp>
        <p:nvSpPr>
          <p:cNvPr id="4" name="Date Placeholder 3"/>
          <p:cNvSpPr>
            <a:spLocks noGrp="1"/>
          </p:cNvSpPr>
          <p:nvPr>
            <p:ph type="dt" sz="half" idx="10"/>
          </p:nvPr>
        </p:nvSpPr>
        <p:spPr/>
        <p:txBody>
          <a:bodyPr/>
          <a:lstStyle/>
          <a:p>
            <a:r>
              <a:rPr lang="en-GB" smtClean="0"/>
              <a:t>www.corc.uk.net</a:t>
            </a:r>
            <a:endParaRPr lang="en-GB" dirty="0"/>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smtClean="0"/>
              <a:t>Can insert background image here</a:t>
            </a:r>
            <a:endParaRPr lang="en-GB" dirty="0"/>
          </a:p>
        </p:txBody>
      </p:sp>
      <p:sp>
        <p:nvSpPr>
          <p:cNvPr id="6" name="Title Placeholder 1"/>
          <p:cNvSpPr txBox="1">
            <a:spLocks/>
          </p:cNvSpPr>
          <p:nvPr userDrawn="1"/>
        </p:nvSpPr>
        <p:spPr>
          <a:xfrm>
            <a:off x="467544" y="188640"/>
            <a:ext cx="8229600" cy="634082"/>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r>
              <a:rPr lang="en-US" smtClean="0"/>
              <a:t>Title</a:t>
            </a:r>
            <a:endParaRPr lang="en-GB" dirty="0"/>
          </a:p>
        </p:txBody>
      </p:sp>
    </p:spTree>
    <p:extLst>
      <p:ext uri="{BB962C8B-B14F-4D97-AF65-F5344CB8AC3E}">
        <p14:creationId xmlns:p14="http://schemas.microsoft.com/office/powerpoint/2010/main" val="8158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729"/>
            <a:ext cx="914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smtClean="0"/>
              <a:t>Title</a:t>
            </a:r>
            <a:endParaRPr lang="en-GB" dirty="0"/>
          </a:p>
        </p:txBody>
      </p:sp>
      <p:sp>
        <p:nvSpPr>
          <p:cNvPr id="3" name="Text Placeholder 2"/>
          <p:cNvSpPr>
            <a:spLocks noGrp="1"/>
          </p:cNvSpPr>
          <p:nvPr>
            <p:ph type="body" idx="1"/>
          </p:nvPr>
        </p:nvSpPr>
        <p:spPr>
          <a:xfrm>
            <a:off x="439391" y="126876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01688" y="6105110"/>
            <a:ext cx="1296144" cy="353859"/>
          </a:xfrm>
          <a:prstGeom prst="rect">
            <a:avLst/>
          </a:prstGeom>
        </p:spPr>
        <p:txBody>
          <a:bodyPr vert="horz" lIns="91440" tIns="45720" rIns="91440" bIns="45720" rtlCol="0" anchor="ctr"/>
          <a:lstStyle>
            <a:lvl1pPr algn="l">
              <a:defRPr sz="1200" b="1">
                <a:solidFill>
                  <a:schemeClr val="tx2"/>
                </a:solidFill>
              </a:defRPr>
            </a:lvl1pPr>
          </a:lstStyle>
          <a:p>
            <a:r>
              <a:rPr lang="en-GB" dirty="0" smtClean="0"/>
              <a:t>www.corc.uk.net</a:t>
            </a:r>
            <a:endParaRPr lang="en-GB" dirty="0"/>
          </a:p>
        </p:txBody>
      </p:sp>
      <p:cxnSp>
        <p:nvCxnSpPr>
          <p:cNvPr id="11" name="Straight Connector 10"/>
          <p:cNvCxnSpPr/>
          <p:nvPr/>
        </p:nvCxnSpPr>
        <p:spPr>
          <a:xfrm flipH="1">
            <a:off x="0" y="5949280"/>
            <a:ext cx="91440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5" name="Picture 2" descr="X:\Communications\Logos\CORC LOGO 2016 RG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2320" y="6061373"/>
            <a:ext cx="1472362"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8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71" r:id="rId6"/>
    <p:sldLayoutId id="2147483672" r:id="rId7"/>
    <p:sldLayoutId id="2147483673" r:id="rId8"/>
    <p:sldLayoutId id="2147483675" r:id="rId9"/>
  </p:sldLayoutIdLst>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orc.uk.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orc.uk.net/media/1490/trajectories_torc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3861048"/>
            <a:ext cx="8064896" cy="747514"/>
          </a:xfrm>
        </p:spPr>
        <p:txBody>
          <a:bodyPr/>
          <a:lstStyle/>
          <a:p>
            <a:r>
              <a:rPr lang="en-GB" dirty="0" smtClean="0"/>
              <a:t>Update from CORC</a:t>
            </a:r>
            <a:endParaRPr lang="en-GB" dirty="0"/>
          </a:p>
        </p:txBody>
      </p:sp>
      <p:sp>
        <p:nvSpPr>
          <p:cNvPr id="5" name="Subtitle 4"/>
          <p:cNvSpPr>
            <a:spLocks noGrp="1"/>
          </p:cNvSpPr>
          <p:nvPr>
            <p:ph type="subTitle" idx="1"/>
          </p:nvPr>
        </p:nvSpPr>
        <p:spPr>
          <a:xfrm>
            <a:off x="539552" y="4797152"/>
            <a:ext cx="8064896" cy="553616"/>
          </a:xfrm>
        </p:spPr>
        <p:txBody>
          <a:bodyPr/>
          <a:lstStyle/>
          <a:p>
            <a:r>
              <a:rPr lang="en-GB" dirty="0" smtClean="0"/>
              <a:t>Kate Dalzell, </a:t>
            </a:r>
            <a:r>
              <a:rPr lang="en-GB" dirty="0" smtClean="0"/>
              <a:t>CORC Practice Lead </a:t>
            </a:r>
          </a:p>
          <a:p>
            <a:r>
              <a:rPr lang="en-GB" dirty="0" smtClean="0"/>
              <a:t>Ben Ritchie, CORC Informatics Lead</a:t>
            </a:r>
            <a:endParaRPr lang="en-GB" dirty="0"/>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19543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smtClean="0"/>
              <a:t>What Constitutes a Good Outcome? </a:t>
            </a:r>
            <a:endParaRPr lang="en-GB" sz="2800" dirty="0" smtClean="0"/>
          </a:p>
          <a:p>
            <a:pPr lvl="1"/>
            <a:r>
              <a:rPr lang="en-GB" sz="2400" dirty="0" smtClean="0">
                <a:solidFill>
                  <a:schemeClr val="tx1">
                    <a:lumMod val="75000"/>
                    <a:lumOff val="25000"/>
                  </a:schemeClr>
                </a:solidFill>
              </a:rPr>
              <a:t>Event on 3</a:t>
            </a:r>
            <a:r>
              <a:rPr lang="en-GB" sz="2400" baseline="30000" dirty="0" smtClean="0">
                <a:solidFill>
                  <a:schemeClr val="tx1">
                    <a:lumMod val="75000"/>
                    <a:lumOff val="25000"/>
                  </a:schemeClr>
                </a:solidFill>
              </a:rPr>
              <a:t>rd</a:t>
            </a:r>
            <a:r>
              <a:rPr lang="en-GB" sz="2400" dirty="0" smtClean="0">
                <a:solidFill>
                  <a:schemeClr val="tx1">
                    <a:lumMod val="75000"/>
                    <a:lumOff val="25000"/>
                  </a:schemeClr>
                </a:solidFill>
              </a:rPr>
              <a:t> July - Royal Society of Medicine</a:t>
            </a:r>
            <a:endParaRPr lang="en-GB" sz="2400" dirty="0" smtClean="0">
              <a:solidFill>
                <a:schemeClr val="tx1">
                  <a:lumMod val="75000"/>
                  <a:lumOff val="25000"/>
                </a:schemeClr>
              </a:solidFill>
            </a:endParaRPr>
          </a:p>
          <a:p>
            <a:r>
              <a:rPr lang="en-GB" sz="2800" dirty="0"/>
              <a:t>Talking about </a:t>
            </a:r>
            <a:r>
              <a:rPr lang="en-GB" sz="2800" dirty="0" smtClean="0"/>
              <a:t>endings</a:t>
            </a:r>
          </a:p>
          <a:p>
            <a:pPr lvl="1"/>
            <a:r>
              <a:rPr lang="en-GB" sz="2400" dirty="0" smtClean="0">
                <a:solidFill>
                  <a:schemeClr val="tx1">
                    <a:lumMod val="75000"/>
                    <a:lumOff val="25000"/>
                  </a:schemeClr>
                </a:solidFill>
              </a:rPr>
              <a:t>Training now on offer</a:t>
            </a:r>
            <a:endParaRPr lang="en-GB" sz="2400" dirty="0" smtClean="0">
              <a:solidFill>
                <a:schemeClr val="tx1">
                  <a:lumMod val="75000"/>
                  <a:lumOff val="25000"/>
                </a:schemeClr>
              </a:solidFill>
            </a:endParaRPr>
          </a:p>
          <a:p>
            <a:r>
              <a:rPr lang="en-GB" sz="2800" dirty="0" smtClean="0"/>
              <a:t>Talking about </a:t>
            </a:r>
            <a:r>
              <a:rPr lang="en-GB" sz="2800" dirty="0" smtClean="0"/>
              <a:t>failure</a:t>
            </a:r>
          </a:p>
          <a:p>
            <a:pPr lvl="1"/>
            <a:r>
              <a:rPr lang="en-GB" sz="2400" dirty="0" smtClean="0">
                <a:solidFill>
                  <a:schemeClr val="tx1">
                    <a:lumMod val="75000"/>
                    <a:lumOff val="25000"/>
                  </a:schemeClr>
                </a:solidFill>
              </a:rPr>
              <a:t>Tony </a:t>
            </a:r>
            <a:r>
              <a:rPr lang="en-GB" sz="2400" dirty="0" err="1" smtClean="0">
                <a:solidFill>
                  <a:schemeClr val="tx1">
                    <a:lumMod val="75000"/>
                    <a:lumOff val="25000"/>
                  </a:schemeClr>
                </a:solidFill>
              </a:rPr>
              <a:t>Rousmaniere</a:t>
            </a:r>
            <a:r>
              <a:rPr lang="en-GB" sz="2400" dirty="0" smtClean="0">
                <a:solidFill>
                  <a:schemeClr val="tx1">
                    <a:lumMod val="75000"/>
                    <a:lumOff val="25000"/>
                  </a:schemeClr>
                </a:solidFill>
              </a:rPr>
              <a:t> article, CORC features</a:t>
            </a:r>
            <a:endParaRPr lang="en-GB" sz="2400" dirty="0">
              <a:solidFill>
                <a:schemeClr val="tx1">
                  <a:lumMod val="75000"/>
                  <a:lumOff val="25000"/>
                </a:schemeClr>
              </a:solidFill>
            </a:endParaRPr>
          </a:p>
          <a:p>
            <a:r>
              <a:rPr lang="en-GB" sz="2800" dirty="0" smtClean="0"/>
              <a:t>Using </a:t>
            </a:r>
            <a:r>
              <a:rPr lang="en-GB" sz="2800" dirty="0" smtClean="0"/>
              <a:t>outcome data to inform prognosis, and engage with </a:t>
            </a:r>
            <a:r>
              <a:rPr lang="en-GB" sz="2800" dirty="0" smtClean="0"/>
              <a:t>likely </a:t>
            </a:r>
            <a:r>
              <a:rPr lang="en-GB" sz="2800" dirty="0" smtClean="0"/>
              <a:t>trajectories</a:t>
            </a:r>
          </a:p>
          <a:p>
            <a:r>
              <a:rPr lang="en-GB" sz="2800" dirty="0" smtClean="0"/>
              <a:t>Research exploring key questions (see later slide)</a:t>
            </a:r>
            <a:endParaRPr lang="en-GB" sz="2800" dirty="0" smtClean="0"/>
          </a:p>
        </p:txBody>
      </p:sp>
      <p:sp>
        <p:nvSpPr>
          <p:cNvPr id="3" name="Title 2"/>
          <p:cNvSpPr>
            <a:spLocks noGrp="1"/>
          </p:cNvSpPr>
          <p:nvPr>
            <p:ph type="title"/>
          </p:nvPr>
        </p:nvSpPr>
        <p:spPr/>
        <p:txBody>
          <a:bodyPr>
            <a:normAutofit fontScale="90000"/>
          </a:bodyPr>
          <a:lstStyle/>
          <a:p>
            <a:r>
              <a:rPr lang="en-GB" dirty="0" smtClean="0"/>
              <a:t>Emergent </a:t>
            </a:r>
            <a:r>
              <a:rPr lang="en-GB" dirty="0" smtClean="0"/>
              <a:t>work </a:t>
            </a:r>
            <a:endParaRPr lang="en-GB" dirty="0"/>
          </a:p>
        </p:txBody>
      </p:sp>
    </p:spTree>
    <p:extLst>
      <p:ext uri="{BB962C8B-B14F-4D97-AF65-F5344CB8AC3E}">
        <p14:creationId xmlns:p14="http://schemas.microsoft.com/office/powerpoint/2010/main" val="406165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 b="23685"/>
          <a:stretch/>
        </p:blipFill>
        <p:spPr bwMode="auto">
          <a:xfrm>
            <a:off x="4158" y="0"/>
            <a:ext cx="9152282" cy="268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1" y="620688"/>
            <a:ext cx="8136904" cy="16561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itle 1"/>
          <p:cNvSpPr txBox="1">
            <a:spLocks/>
          </p:cNvSpPr>
          <p:nvPr/>
        </p:nvSpPr>
        <p:spPr>
          <a:xfrm>
            <a:off x="395536" y="764704"/>
            <a:ext cx="8468713" cy="136815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algn="ctr"/>
            <a:r>
              <a:rPr lang="en-GB" dirty="0" smtClean="0"/>
              <a:t>Learning from data</a:t>
            </a:r>
            <a:endParaRPr lang="en-GB" dirty="0"/>
          </a:p>
        </p:txBody>
      </p:sp>
    </p:spTree>
    <p:extLst>
      <p:ext uri="{BB962C8B-B14F-4D97-AF65-F5344CB8AC3E}">
        <p14:creationId xmlns:p14="http://schemas.microsoft.com/office/powerpoint/2010/main" val="285104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748464" cy="4597971"/>
          </a:xfrm>
        </p:spPr>
        <p:txBody>
          <a:bodyPr/>
          <a:lstStyle/>
          <a:p>
            <a:r>
              <a:rPr lang="en-GB" sz="2400" dirty="0" smtClean="0"/>
              <a:t>Outcomes for anxiety and depression</a:t>
            </a:r>
            <a:r>
              <a:rPr lang="en-GB" sz="2400" dirty="0"/>
              <a:t> </a:t>
            </a:r>
            <a:endParaRPr lang="en-GB" sz="2400" dirty="0" smtClean="0"/>
          </a:p>
          <a:p>
            <a:pPr marL="0" indent="0">
              <a:buNone/>
            </a:pPr>
            <a:r>
              <a:rPr lang="en-GB" sz="1800" dirty="0" smtClean="0">
                <a:solidFill>
                  <a:schemeClr val="tx1">
                    <a:lumMod val="75000"/>
                    <a:lumOff val="25000"/>
                  </a:schemeClr>
                </a:solidFill>
              </a:rPr>
              <a:t>Julian </a:t>
            </a:r>
            <a:r>
              <a:rPr lang="en-GB" sz="1800" dirty="0" err="1" smtClean="0">
                <a:solidFill>
                  <a:schemeClr val="tx1">
                    <a:lumMod val="75000"/>
                    <a:lumOff val="25000"/>
                  </a:schemeClr>
                </a:solidFill>
              </a:rPr>
              <a:t>Edbrooke</a:t>
            </a:r>
            <a:r>
              <a:rPr lang="en-GB" sz="1800" dirty="0" smtClean="0">
                <a:solidFill>
                  <a:schemeClr val="tx1">
                    <a:lumMod val="75000"/>
                    <a:lumOff val="25000"/>
                  </a:schemeClr>
                </a:solidFill>
              </a:rPr>
              <a:t>-Childs, Victoria Zamperoni </a:t>
            </a:r>
            <a:r>
              <a:rPr lang="en-GB" sz="1800" dirty="0">
                <a:solidFill>
                  <a:schemeClr val="tx1">
                    <a:lumMod val="75000"/>
                    <a:lumOff val="25000"/>
                  </a:schemeClr>
                </a:solidFill>
              </a:rPr>
              <a:t>and colleagues</a:t>
            </a:r>
            <a:endParaRPr lang="en-GB" sz="1800" dirty="0" smtClean="0">
              <a:solidFill>
                <a:schemeClr val="tx1">
                  <a:lumMod val="75000"/>
                  <a:lumOff val="25000"/>
                </a:schemeClr>
              </a:solidFill>
            </a:endParaRPr>
          </a:p>
          <a:p>
            <a:r>
              <a:rPr lang="en-GB" sz="2400" dirty="0" smtClean="0"/>
              <a:t>Mapping trajectories for change over time</a:t>
            </a:r>
          </a:p>
          <a:p>
            <a:pPr marL="0" indent="0">
              <a:buNone/>
            </a:pPr>
            <a:r>
              <a:rPr lang="en-GB" sz="1800" dirty="0" smtClean="0">
                <a:solidFill>
                  <a:schemeClr val="tx1">
                    <a:lumMod val="75000"/>
                    <a:lumOff val="25000"/>
                  </a:schemeClr>
                </a:solidFill>
              </a:rPr>
              <a:t>Elisa Napoleone, Prof Chris Evans and </a:t>
            </a:r>
            <a:r>
              <a:rPr lang="en-GB" sz="1800" dirty="0">
                <a:solidFill>
                  <a:schemeClr val="tx1">
                    <a:lumMod val="75000"/>
                    <a:lumOff val="25000"/>
                  </a:schemeClr>
                </a:solidFill>
              </a:rPr>
              <a:t>colleagues</a:t>
            </a:r>
            <a:endParaRPr lang="en-GB" sz="1800" dirty="0" smtClean="0">
              <a:solidFill>
                <a:schemeClr val="tx1">
                  <a:lumMod val="75000"/>
                  <a:lumOff val="25000"/>
                </a:schemeClr>
              </a:solidFill>
            </a:endParaRPr>
          </a:p>
          <a:p>
            <a:r>
              <a:rPr lang="en-GB" sz="2400" dirty="0" smtClean="0"/>
              <a:t>Who fills in outcome measures</a:t>
            </a:r>
          </a:p>
          <a:p>
            <a:pPr marL="0" indent="0">
              <a:buNone/>
            </a:pPr>
            <a:r>
              <a:rPr lang="en-GB" sz="1800" dirty="0" smtClean="0">
                <a:solidFill>
                  <a:schemeClr val="tx1">
                    <a:lumMod val="75000"/>
                    <a:lumOff val="25000"/>
                  </a:schemeClr>
                </a:solidFill>
              </a:rPr>
              <a:t>Carin Eisenstein and colleagues</a:t>
            </a:r>
          </a:p>
          <a:p>
            <a:r>
              <a:rPr lang="en-GB" sz="2400" dirty="0" smtClean="0"/>
              <a:t>Predicting outcomes</a:t>
            </a:r>
          </a:p>
          <a:p>
            <a:pPr marL="0" indent="0">
              <a:buNone/>
            </a:pPr>
            <a:r>
              <a:rPr lang="en-GB" sz="1800" dirty="0" smtClean="0">
                <a:solidFill>
                  <a:schemeClr val="tx1">
                    <a:lumMod val="75000"/>
                    <a:lumOff val="25000"/>
                  </a:schemeClr>
                </a:solidFill>
              </a:rPr>
              <a:t>Zachary Cohen and others</a:t>
            </a:r>
          </a:p>
          <a:p>
            <a:r>
              <a:rPr lang="en-GB" sz="2400" dirty="0" smtClean="0"/>
              <a:t>Impact of complexity factors on outcomes</a:t>
            </a:r>
          </a:p>
          <a:p>
            <a:pPr marL="0" indent="0">
              <a:buNone/>
            </a:pPr>
            <a:r>
              <a:rPr lang="en-GB" sz="1800" dirty="0" smtClean="0">
                <a:solidFill>
                  <a:schemeClr val="tx1">
                    <a:lumMod val="75000"/>
                    <a:lumOff val="25000"/>
                  </a:schemeClr>
                </a:solidFill>
              </a:rPr>
              <a:t>Karolin Krause and colleagues</a:t>
            </a:r>
          </a:p>
          <a:p>
            <a:r>
              <a:rPr lang="en-GB" sz="2400" dirty="0" smtClean="0"/>
              <a:t>Looking at change in specific symptoms over </a:t>
            </a:r>
            <a:r>
              <a:rPr lang="en-GB" sz="2800" dirty="0" smtClean="0"/>
              <a:t>time</a:t>
            </a:r>
          </a:p>
          <a:p>
            <a:pPr marL="0" indent="0">
              <a:buNone/>
            </a:pPr>
            <a:r>
              <a:rPr lang="en-GB" sz="1800" dirty="0" smtClean="0">
                <a:solidFill>
                  <a:schemeClr val="tx1">
                    <a:lumMod val="75000"/>
                    <a:lumOff val="25000"/>
                  </a:schemeClr>
                </a:solidFill>
              </a:rPr>
              <a:t>Praveetha Patalay and others</a:t>
            </a:r>
            <a:endParaRPr lang="en-GB" sz="1800" dirty="0">
              <a:solidFill>
                <a:schemeClr val="tx1">
                  <a:lumMod val="75000"/>
                  <a:lumOff val="25000"/>
                </a:schemeClr>
              </a:solidFill>
            </a:endParaRPr>
          </a:p>
        </p:txBody>
      </p:sp>
      <p:sp>
        <p:nvSpPr>
          <p:cNvPr id="3" name="Title 2"/>
          <p:cNvSpPr>
            <a:spLocks noGrp="1"/>
          </p:cNvSpPr>
          <p:nvPr>
            <p:ph type="title"/>
          </p:nvPr>
        </p:nvSpPr>
        <p:spPr/>
        <p:txBody>
          <a:bodyPr>
            <a:normAutofit fontScale="90000"/>
          </a:bodyPr>
          <a:lstStyle/>
          <a:p>
            <a:r>
              <a:rPr lang="en-GB" dirty="0" smtClean="0"/>
              <a:t>CORC Research </a:t>
            </a:r>
            <a:endParaRPr lang="en-GB" dirty="0"/>
          </a:p>
        </p:txBody>
      </p:sp>
    </p:spTree>
    <p:extLst>
      <p:ext uri="{BB962C8B-B14F-4D97-AF65-F5344CB8AC3E}">
        <p14:creationId xmlns:p14="http://schemas.microsoft.com/office/powerpoint/2010/main" val="65247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2800" dirty="0"/>
              <a:t>Supporting members to submit data to NHS Digital (MHSDS) </a:t>
            </a:r>
            <a:endParaRPr lang="en-GB" sz="2800" dirty="0" smtClean="0"/>
          </a:p>
          <a:p>
            <a:pPr lvl="0"/>
            <a:r>
              <a:rPr lang="en-GB" sz="2800" dirty="0" smtClean="0"/>
              <a:t>Analysing member data to support service improvement</a:t>
            </a:r>
          </a:p>
          <a:p>
            <a:pPr lvl="1"/>
            <a:r>
              <a:rPr lang="en-GB" dirty="0" smtClean="0">
                <a:solidFill>
                  <a:schemeClr val="tx1">
                    <a:lumMod val="75000"/>
                    <a:lumOff val="25000"/>
                  </a:schemeClr>
                </a:solidFill>
              </a:rPr>
              <a:t>CORC reports</a:t>
            </a:r>
          </a:p>
          <a:p>
            <a:pPr lvl="1"/>
            <a:r>
              <a:rPr lang="en-GB" dirty="0" smtClean="0">
                <a:solidFill>
                  <a:schemeClr val="tx1">
                    <a:lumMod val="75000"/>
                    <a:lumOff val="25000"/>
                  </a:schemeClr>
                </a:solidFill>
              </a:rPr>
              <a:t>Bespoke analysis</a:t>
            </a:r>
          </a:p>
          <a:p>
            <a:pPr marL="0" indent="0">
              <a:buNone/>
            </a:pPr>
            <a:r>
              <a:rPr lang="en-GB" sz="2800" dirty="0"/>
              <a:t>We would welcome </a:t>
            </a:r>
            <a:r>
              <a:rPr lang="en-GB" sz="2800" dirty="0" smtClean="0"/>
              <a:t>your feedback on how to continue to make analysis of member data and the wider dataset relevant </a:t>
            </a:r>
            <a:r>
              <a:rPr lang="en-GB" sz="2800" dirty="0"/>
              <a:t>and </a:t>
            </a:r>
            <a:r>
              <a:rPr lang="en-GB" sz="2800" dirty="0" smtClean="0"/>
              <a:t>valuable</a:t>
            </a:r>
          </a:p>
          <a:p>
            <a:pPr marL="0" indent="0">
              <a:buNone/>
            </a:pPr>
            <a:r>
              <a:rPr lang="en-GB" sz="2800" dirty="0" smtClean="0"/>
              <a:t>Look out for our </a:t>
            </a:r>
            <a:r>
              <a:rPr lang="en-GB" sz="2800" dirty="0" err="1" smtClean="0"/>
              <a:t>quickfire</a:t>
            </a:r>
            <a:r>
              <a:rPr lang="en-GB" sz="2800" dirty="0" smtClean="0"/>
              <a:t> survey on data submission</a:t>
            </a:r>
            <a:endParaRPr lang="en-GB" sz="2800" dirty="0"/>
          </a:p>
          <a:p>
            <a:endParaRPr lang="en-GB" sz="2800" dirty="0"/>
          </a:p>
        </p:txBody>
      </p:sp>
      <p:sp>
        <p:nvSpPr>
          <p:cNvPr id="3" name="Title 2"/>
          <p:cNvSpPr>
            <a:spLocks noGrp="1"/>
          </p:cNvSpPr>
          <p:nvPr>
            <p:ph type="title"/>
          </p:nvPr>
        </p:nvSpPr>
        <p:spPr/>
        <p:txBody>
          <a:bodyPr>
            <a:normAutofit fontScale="90000"/>
          </a:bodyPr>
          <a:lstStyle/>
          <a:p>
            <a:r>
              <a:rPr lang="en-GB" dirty="0" smtClean="0"/>
              <a:t>Learning from data</a:t>
            </a:r>
            <a:endParaRPr lang="en-GB" dirty="0"/>
          </a:p>
        </p:txBody>
      </p:sp>
    </p:spTree>
    <p:extLst>
      <p:ext uri="{BB962C8B-B14F-4D97-AF65-F5344CB8AC3E}">
        <p14:creationId xmlns:p14="http://schemas.microsoft.com/office/powerpoint/2010/main" val="137696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 b="23685"/>
          <a:stretch/>
        </p:blipFill>
        <p:spPr bwMode="auto">
          <a:xfrm>
            <a:off x="4158" y="0"/>
            <a:ext cx="9152282" cy="268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1" y="620688"/>
            <a:ext cx="8136904" cy="16561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itle 1"/>
          <p:cNvSpPr txBox="1">
            <a:spLocks/>
          </p:cNvSpPr>
          <p:nvPr/>
        </p:nvSpPr>
        <p:spPr>
          <a:xfrm>
            <a:off x="395536" y="764704"/>
            <a:ext cx="8468713" cy="136815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algn="ctr"/>
            <a:r>
              <a:rPr lang="en-GB" dirty="0" smtClean="0"/>
              <a:t>Defining, identifying, building on best practice</a:t>
            </a:r>
            <a:endParaRPr lang="en-GB" dirty="0"/>
          </a:p>
        </p:txBody>
      </p:sp>
    </p:spTree>
    <p:extLst>
      <p:ext uri="{BB962C8B-B14F-4D97-AF65-F5344CB8AC3E}">
        <p14:creationId xmlns:p14="http://schemas.microsoft.com/office/powerpoint/2010/main" val="365394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1196752"/>
            <a:ext cx="3960439" cy="4597971"/>
          </a:xfrm>
        </p:spPr>
        <p:txBody>
          <a:bodyPr/>
          <a:lstStyle/>
          <a:p>
            <a:pPr marL="0" indent="0">
              <a:buNone/>
            </a:pPr>
            <a:r>
              <a:rPr lang="en-GB" dirty="0" smtClean="0"/>
              <a:t>Congratulations to:</a:t>
            </a:r>
          </a:p>
          <a:p>
            <a:pPr marL="0" indent="0">
              <a:buNone/>
            </a:pPr>
            <a:r>
              <a:rPr lang="en-GB" dirty="0"/>
              <a:t> </a:t>
            </a:r>
            <a:r>
              <a:rPr lang="en-GB" dirty="0" smtClean="0"/>
              <a:t>    </a:t>
            </a:r>
            <a:r>
              <a:rPr lang="en-GB" b="1" dirty="0" smtClean="0">
                <a:solidFill>
                  <a:schemeClr val="accent6">
                    <a:lumMod val="60000"/>
                    <a:lumOff val="40000"/>
                  </a:schemeClr>
                </a:solidFill>
              </a:rPr>
              <a:t>Bromley Y</a:t>
            </a:r>
            <a:r>
              <a:rPr lang="en-GB" dirty="0" smtClean="0"/>
              <a:t>, and</a:t>
            </a:r>
          </a:p>
          <a:p>
            <a:pPr marL="0" indent="0">
              <a:buNone/>
            </a:pPr>
            <a:r>
              <a:rPr lang="en-GB" dirty="0" smtClean="0"/>
              <a:t>	    </a:t>
            </a:r>
            <a:r>
              <a:rPr lang="en-GB" b="1" dirty="0" smtClean="0">
                <a:solidFill>
                  <a:schemeClr val="accent6">
                    <a:lumMod val="60000"/>
                    <a:lumOff val="40000"/>
                  </a:schemeClr>
                </a:solidFill>
              </a:rPr>
              <a:t>YPAS</a:t>
            </a:r>
            <a:endParaRPr lang="en-GB" b="1" dirty="0">
              <a:solidFill>
                <a:schemeClr val="accent6">
                  <a:lumMod val="60000"/>
                  <a:lumOff val="40000"/>
                </a:schemeClr>
              </a:solidFill>
            </a:endParaRPr>
          </a:p>
          <a:p>
            <a:pPr marL="0" indent="0">
              <a:buNone/>
            </a:pPr>
            <a:r>
              <a:rPr lang="en-GB" dirty="0" smtClean="0"/>
              <a:t>The first organisations to be awarded CORC Accreditation in outcome and feedback measurement!</a:t>
            </a:r>
            <a:endParaRPr lang="en-GB" dirty="0"/>
          </a:p>
        </p:txBody>
      </p:sp>
      <p:sp>
        <p:nvSpPr>
          <p:cNvPr id="3" name="Title 2"/>
          <p:cNvSpPr>
            <a:spLocks noGrp="1"/>
          </p:cNvSpPr>
          <p:nvPr>
            <p:ph type="title"/>
          </p:nvPr>
        </p:nvSpPr>
        <p:spPr/>
        <p:txBody>
          <a:bodyPr>
            <a:normAutofit fontScale="90000"/>
          </a:bodyPr>
          <a:lstStyle/>
          <a:p>
            <a:r>
              <a:rPr lang="en-GB" dirty="0" smtClean="0"/>
              <a:t>CORC Accreditation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432198" cy="40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Dalzellk\AppData\Local\Microsoft\Windows\Temporary Internet Files\Content.IE5\Y17K635E\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725144"/>
            <a:ext cx="1351857"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3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02344" cy="4825676"/>
          </a:xfrm>
        </p:spPr>
        <p:txBody>
          <a:bodyPr>
            <a:normAutofit/>
          </a:bodyPr>
          <a:lstStyle/>
          <a:p>
            <a:r>
              <a:rPr lang="en-GB" dirty="0" smtClean="0"/>
              <a:t>Structured </a:t>
            </a:r>
            <a:r>
              <a:rPr lang="en-GB" dirty="0"/>
              <a:t>process for working towards best </a:t>
            </a:r>
            <a:r>
              <a:rPr lang="en-GB" dirty="0" smtClean="0"/>
              <a:t>practice</a:t>
            </a:r>
          </a:p>
          <a:p>
            <a:r>
              <a:rPr lang="en-GB" dirty="0"/>
              <a:t>Whole system </a:t>
            </a:r>
            <a:r>
              <a:rPr lang="en-GB" dirty="0" smtClean="0"/>
              <a:t>self-assessment, staff survey, and improvement plan development</a:t>
            </a:r>
          </a:p>
          <a:p>
            <a:r>
              <a:rPr lang="en-GB" dirty="0" smtClean="0"/>
              <a:t>Increasingly used for self-review</a:t>
            </a:r>
          </a:p>
          <a:p>
            <a:pPr lvl="1"/>
            <a:r>
              <a:rPr lang="en-GB" sz="2400" dirty="0" smtClean="0">
                <a:solidFill>
                  <a:schemeClr val="tx1">
                    <a:lumMod val="75000"/>
                    <a:lumOff val="25000"/>
                  </a:schemeClr>
                </a:solidFill>
              </a:rPr>
              <a:t>Liverpool partnership; South Staffordshire; </a:t>
            </a:r>
          </a:p>
          <a:p>
            <a:pPr marL="457200" lvl="1" indent="0">
              <a:buNone/>
            </a:pPr>
            <a:r>
              <a:rPr lang="en-GB" sz="2400" dirty="0" smtClean="0">
                <a:solidFill>
                  <a:schemeClr val="tx1">
                    <a:lumMod val="75000"/>
                    <a:lumOff val="25000"/>
                  </a:schemeClr>
                </a:solidFill>
              </a:rPr>
              <a:t>Anna Freud National Centre for Children &amp; Families</a:t>
            </a:r>
            <a:endParaRPr lang="en-GB" sz="2400" dirty="0">
              <a:solidFill>
                <a:schemeClr val="tx1">
                  <a:lumMod val="75000"/>
                  <a:lumOff val="25000"/>
                </a:schemeClr>
              </a:solidFill>
            </a:endParaRPr>
          </a:p>
          <a:p>
            <a:endParaRPr lang="en-GB" dirty="0"/>
          </a:p>
        </p:txBody>
      </p:sp>
      <p:sp>
        <p:nvSpPr>
          <p:cNvPr id="3" name="Title 2"/>
          <p:cNvSpPr>
            <a:spLocks noGrp="1"/>
          </p:cNvSpPr>
          <p:nvPr>
            <p:ph type="title"/>
          </p:nvPr>
        </p:nvSpPr>
        <p:spPr/>
        <p:txBody>
          <a:bodyPr>
            <a:normAutofit fontScale="90000"/>
          </a:bodyPr>
          <a:lstStyle/>
          <a:p>
            <a:r>
              <a:rPr lang="en-GB" dirty="0" smtClean="0"/>
              <a:t>CORC Best Practice Framework</a:t>
            </a:r>
            <a:endParaRPr lang="en-GB"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8502"/>
          <a:stretch/>
        </p:blipFill>
        <p:spPr bwMode="auto">
          <a:xfrm>
            <a:off x="7167669" y="4047216"/>
            <a:ext cx="1736972" cy="188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5517"/>
          <a:stretch/>
        </p:blipFill>
        <p:spPr bwMode="auto">
          <a:xfrm>
            <a:off x="7167669" y="3068960"/>
            <a:ext cx="1736972" cy="90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717032"/>
            <a:ext cx="1736972" cy="83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50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468626" cy="4573426"/>
          </a:xfrm>
        </p:spPr>
        <p:txBody>
          <a:bodyPr/>
          <a:lstStyle/>
          <a:p>
            <a:r>
              <a:rPr lang="en-GB" sz="2800" dirty="0" smtClean="0"/>
              <a:t>Programme </a:t>
            </a:r>
            <a:r>
              <a:rPr lang="en-GB" sz="2800" dirty="0" smtClean="0"/>
              <a:t>of training &amp; learning </a:t>
            </a:r>
            <a:r>
              <a:rPr lang="en-GB" sz="2800" dirty="0" smtClean="0"/>
              <a:t>events across the country – York, London, Manchester, </a:t>
            </a:r>
          </a:p>
          <a:p>
            <a:pPr lvl="1"/>
            <a:r>
              <a:rPr lang="en-GB" sz="2000" dirty="0" smtClean="0">
                <a:solidFill>
                  <a:schemeClr val="tx1">
                    <a:lumMod val="75000"/>
                    <a:lumOff val="25000"/>
                  </a:schemeClr>
                </a:solidFill>
              </a:rPr>
              <a:t>Embedding best practice and use of outcome and feedback measures</a:t>
            </a:r>
          </a:p>
          <a:p>
            <a:pPr lvl="1"/>
            <a:r>
              <a:rPr lang="en-GB" sz="2000" dirty="0" smtClean="0">
                <a:solidFill>
                  <a:schemeClr val="tx1">
                    <a:lumMod val="75000"/>
                    <a:lumOff val="25000"/>
                  </a:schemeClr>
                </a:solidFill>
              </a:rPr>
              <a:t>Choosing and using measures</a:t>
            </a:r>
          </a:p>
          <a:p>
            <a:pPr lvl="1"/>
            <a:r>
              <a:rPr lang="en-GB" sz="2000" dirty="0" smtClean="0">
                <a:solidFill>
                  <a:schemeClr val="tx1">
                    <a:lumMod val="75000"/>
                    <a:lumOff val="25000"/>
                  </a:schemeClr>
                </a:solidFill>
              </a:rPr>
              <a:t>Interpreting outcome data in children and young people’s mental health</a:t>
            </a:r>
          </a:p>
          <a:p>
            <a:r>
              <a:rPr lang="en-GB" sz="2800" dirty="0" smtClean="0"/>
              <a:t>Now also on offer..</a:t>
            </a:r>
          </a:p>
          <a:p>
            <a:pPr lvl="1"/>
            <a:r>
              <a:rPr lang="en-GB" sz="2000" dirty="0" smtClean="0">
                <a:solidFill>
                  <a:schemeClr val="tx1">
                    <a:lumMod val="75000"/>
                    <a:lumOff val="25000"/>
                  </a:schemeClr>
                </a:solidFill>
              </a:rPr>
              <a:t>When to stop treatment</a:t>
            </a:r>
          </a:p>
          <a:p>
            <a:pPr lvl="1"/>
            <a:r>
              <a:rPr lang="en-GB" sz="2000" dirty="0" smtClean="0">
                <a:solidFill>
                  <a:schemeClr val="tx1">
                    <a:lumMod val="75000"/>
                    <a:lumOff val="25000"/>
                  </a:schemeClr>
                </a:solidFill>
              </a:rPr>
              <a:t>Sharing and managing outcome data</a:t>
            </a:r>
          </a:p>
          <a:p>
            <a:r>
              <a:rPr lang="en-GB" sz="2800" dirty="0"/>
              <a:t>In development</a:t>
            </a:r>
          </a:p>
          <a:p>
            <a:pPr lvl="1"/>
            <a:r>
              <a:rPr lang="en-GB" sz="2000" dirty="0" smtClean="0">
                <a:solidFill>
                  <a:schemeClr val="tx1">
                    <a:lumMod val="75000"/>
                    <a:lumOff val="25000"/>
                  </a:schemeClr>
                </a:solidFill>
              </a:rPr>
              <a:t>Free </a:t>
            </a:r>
            <a:r>
              <a:rPr lang="en-GB" sz="2000" dirty="0">
                <a:solidFill>
                  <a:schemeClr val="tx1">
                    <a:lumMod val="75000"/>
                    <a:lumOff val="25000"/>
                  </a:schemeClr>
                </a:solidFill>
              </a:rPr>
              <a:t>e-learning on measuring mental wellbeing for less specialist practitioners</a:t>
            </a:r>
          </a:p>
          <a:p>
            <a:pPr lvl="1"/>
            <a:endParaRPr lang="en-GB" sz="2000" dirty="0">
              <a:solidFill>
                <a:schemeClr val="tx1">
                  <a:lumMod val="75000"/>
                  <a:lumOff val="25000"/>
                </a:schemeClr>
              </a:solidFill>
            </a:endParaRPr>
          </a:p>
        </p:txBody>
      </p:sp>
      <p:sp>
        <p:nvSpPr>
          <p:cNvPr id="3" name="Title 2"/>
          <p:cNvSpPr>
            <a:spLocks noGrp="1"/>
          </p:cNvSpPr>
          <p:nvPr>
            <p:ph type="title"/>
          </p:nvPr>
        </p:nvSpPr>
        <p:spPr>
          <a:xfrm>
            <a:off x="395536" y="260648"/>
            <a:ext cx="8424936" cy="634082"/>
          </a:xfrm>
        </p:spPr>
        <p:txBody>
          <a:bodyPr>
            <a:normAutofit fontScale="90000"/>
          </a:bodyPr>
          <a:lstStyle/>
          <a:p>
            <a:r>
              <a:rPr lang="en-GB" dirty="0" smtClean="0"/>
              <a:t>Supportin</a:t>
            </a:r>
            <a:r>
              <a:rPr lang="en-GB" dirty="0" smtClean="0"/>
              <a:t>g </a:t>
            </a:r>
            <a:r>
              <a:rPr lang="en-GB" dirty="0" smtClean="0"/>
              <a:t>best practice – training</a:t>
            </a:r>
            <a:endParaRPr lang="en-GB" dirty="0"/>
          </a:p>
        </p:txBody>
      </p:sp>
    </p:spTree>
    <p:extLst>
      <p:ext uri="{BB962C8B-B14F-4D97-AF65-F5344CB8AC3E}">
        <p14:creationId xmlns:p14="http://schemas.microsoft.com/office/powerpoint/2010/main" val="399572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34" t="6743" r="56552"/>
          <a:stretch/>
        </p:blipFill>
        <p:spPr bwMode="auto">
          <a:xfrm>
            <a:off x="-108520" y="179228"/>
            <a:ext cx="9360622" cy="656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18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600" dirty="0" smtClean="0"/>
              <a:t>New website!</a:t>
            </a:r>
            <a:endParaRPr lang="en-GB" sz="3600" dirty="0" smtClean="0">
              <a:solidFill>
                <a:schemeClr val="tx2"/>
              </a:solidFill>
            </a:endParaRPr>
          </a:p>
          <a:p>
            <a:pPr lvl="1"/>
            <a:r>
              <a:rPr lang="en-GB" dirty="0" smtClean="0">
                <a:solidFill>
                  <a:schemeClr val="tx1">
                    <a:lumMod val="75000"/>
                    <a:lumOff val="25000"/>
                  </a:schemeClr>
                </a:solidFill>
              </a:rPr>
              <a:t>Regular blogs</a:t>
            </a:r>
          </a:p>
          <a:p>
            <a:pPr lvl="1"/>
            <a:r>
              <a:rPr lang="en-GB" dirty="0">
                <a:solidFill>
                  <a:schemeClr val="tx1">
                    <a:lumMod val="75000"/>
                    <a:lumOff val="25000"/>
                  </a:schemeClr>
                </a:solidFill>
              </a:rPr>
              <a:t>Information </a:t>
            </a:r>
            <a:r>
              <a:rPr lang="en-GB" dirty="0" smtClean="0">
                <a:solidFill>
                  <a:schemeClr val="tx1">
                    <a:lumMod val="75000"/>
                    <a:lumOff val="25000"/>
                  </a:schemeClr>
                </a:solidFill>
              </a:rPr>
              <a:t>hub</a:t>
            </a:r>
          </a:p>
          <a:p>
            <a:pPr lvl="1"/>
            <a:r>
              <a:rPr lang="en-GB" dirty="0" smtClean="0">
                <a:solidFill>
                  <a:schemeClr val="tx1">
                    <a:lumMod val="75000"/>
                    <a:lumOff val="25000"/>
                  </a:schemeClr>
                </a:solidFill>
              </a:rPr>
              <a:t>An (increasing) outcome measures database</a:t>
            </a:r>
            <a:endParaRPr lang="en-GB" dirty="0">
              <a:solidFill>
                <a:schemeClr val="tx1">
                  <a:lumMod val="75000"/>
                  <a:lumOff val="25000"/>
                </a:schemeClr>
              </a:solidFill>
            </a:endParaRPr>
          </a:p>
          <a:p>
            <a:r>
              <a:rPr lang="en-GB" sz="3600" dirty="0" smtClean="0">
                <a:solidFill>
                  <a:schemeClr val="tx2"/>
                </a:solidFill>
              </a:rPr>
              <a:t>Case studies (showcased in our monthly newsletter)</a:t>
            </a:r>
          </a:p>
          <a:p>
            <a:pPr lvl="1"/>
            <a:r>
              <a:rPr lang="en-GB" dirty="0" smtClean="0">
                <a:solidFill>
                  <a:schemeClr val="tx1">
                    <a:lumMod val="75000"/>
                    <a:lumOff val="25000"/>
                  </a:schemeClr>
                </a:solidFill>
              </a:rPr>
              <a:t>Sussex; Northumberland, Tyne and Wear; AFNCCF; Bromley Y; Tees </a:t>
            </a:r>
            <a:r>
              <a:rPr lang="en-GB" dirty="0" err="1" smtClean="0">
                <a:solidFill>
                  <a:schemeClr val="tx1">
                    <a:lumMod val="75000"/>
                    <a:lumOff val="25000"/>
                  </a:schemeClr>
                </a:solidFill>
              </a:rPr>
              <a:t>Esk</a:t>
            </a:r>
            <a:r>
              <a:rPr lang="en-GB" dirty="0" smtClean="0">
                <a:solidFill>
                  <a:schemeClr val="tx1">
                    <a:lumMod val="75000"/>
                    <a:lumOff val="25000"/>
                  </a:schemeClr>
                </a:solidFill>
              </a:rPr>
              <a:t> and Wear Valley; Worcestershire; Berkshire</a:t>
            </a:r>
            <a:endParaRPr lang="en-GB" dirty="0" smtClean="0">
              <a:solidFill>
                <a:schemeClr val="tx1">
                  <a:lumMod val="75000"/>
                  <a:lumOff val="25000"/>
                </a:schemeClr>
              </a:solidFill>
            </a:endParaRPr>
          </a:p>
          <a:p>
            <a:endParaRPr lang="en-GB" sz="3600" dirty="0">
              <a:solidFill>
                <a:schemeClr val="tx2"/>
              </a:solidFill>
            </a:endParaRPr>
          </a:p>
        </p:txBody>
      </p:sp>
      <p:sp>
        <p:nvSpPr>
          <p:cNvPr id="3" name="Title 2"/>
          <p:cNvSpPr>
            <a:spLocks noGrp="1"/>
          </p:cNvSpPr>
          <p:nvPr>
            <p:ph type="title"/>
          </p:nvPr>
        </p:nvSpPr>
        <p:spPr/>
        <p:txBody>
          <a:bodyPr>
            <a:noAutofit/>
          </a:bodyPr>
          <a:lstStyle/>
          <a:p>
            <a:r>
              <a:rPr lang="en-GB" sz="3600" dirty="0"/>
              <a:t>Supporting best </a:t>
            </a:r>
            <a:r>
              <a:rPr lang="en-GB" sz="3600" dirty="0" smtClean="0"/>
              <a:t>practice - dissemination</a:t>
            </a:r>
            <a:endParaRPr lang="en-GB" sz="3600" dirty="0"/>
          </a:p>
        </p:txBody>
      </p:sp>
      <p:pic>
        <p:nvPicPr>
          <p:cNvPr id="3074" name="Picture 2" descr="X:\Communications\Voice work\Website\Website Images\Icons\CaseStud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908722"/>
            <a:ext cx="2304254" cy="230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22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73455" cy="4597971"/>
          </a:xfrm>
        </p:spPr>
        <p:txBody>
          <a:bodyPr/>
          <a:lstStyle/>
          <a:p>
            <a:r>
              <a:rPr lang="en-GB" sz="2800" dirty="0" smtClean="0"/>
              <a:t>Our report on child- and parent reported outcomes and experience data 2011-15 – and the work it has stimulated</a:t>
            </a:r>
            <a:endParaRPr lang="en-GB" sz="2800" dirty="0" smtClean="0"/>
          </a:p>
          <a:p>
            <a:pPr lvl="0"/>
            <a:r>
              <a:rPr lang="en-GB" sz="2800" dirty="0"/>
              <a:t>Supporting collation and learning from data</a:t>
            </a:r>
          </a:p>
          <a:p>
            <a:r>
              <a:rPr lang="en-GB" sz="2800" dirty="0" smtClean="0"/>
              <a:t>Defining</a:t>
            </a:r>
            <a:r>
              <a:rPr lang="en-GB" sz="2800" dirty="0" smtClean="0"/>
              <a:t>, identifying and expanding </a:t>
            </a:r>
            <a:r>
              <a:rPr lang="en-GB" sz="2800" dirty="0" smtClean="0"/>
              <a:t>on best practice use of outcome data</a:t>
            </a:r>
            <a:endParaRPr lang="en-GB" sz="2800" dirty="0" smtClean="0"/>
          </a:p>
          <a:p>
            <a:r>
              <a:rPr lang="en-GB" sz="2800" dirty="0" smtClean="0"/>
              <a:t>Dissemination – opportunities to share and to learn from others</a:t>
            </a:r>
            <a:endParaRPr lang="en-GB" sz="2800" dirty="0" smtClean="0"/>
          </a:p>
          <a:p>
            <a:r>
              <a:rPr lang="en-GB" sz="2800" dirty="0" smtClean="0"/>
              <a:t>Applying CORC learning more widely across the system of services supporting child mental health </a:t>
            </a:r>
          </a:p>
          <a:p>
            <a:endParaRPr lang="en-GB" sz="2800" dirty="0" smtClean="0"/>
          </a:p>
        </p:txBody>
      </p:sp>
      <p:sp>
        <p:nvSpPr>
          <p:cNvPr id="3" name="Title 2"/>
          <p:cNvSpPr>
            <a:spLocks noGrp="1"/>
          </p:cNvSpPr>
          <p:nvPr>
            <p:ph type="title"/>
          </p:nvPr>
        </p:nvSpPr>
        <p:spPr/>
        <p:txBody>
          <a:bodyPr>
            <a:normAutofit fontScale="90000"/>
          </a:bodyPr>
          <a:lstStyle/>
          <a:p>
            <a:r>
              <a:rPr lang="en-GB" dirty="0" smtClean="0"/>
              <a:t>What to look back on - and look out for -</a:t>
            </a:r>
            <a:endParaRPr lang="en-GB" dirty="0"/>
          </a:p>
        </p:txBody>
      </p:sp>
    </p:spTree>
    <p:extLst>
      <p:ext uri="{BB962C8B-B14F-4D97-AF65-F5344CB8AC3E}">
        <p14:creationId xmlns:p14="http://schemas.microsoft.com/office/powerpoint/2010/main" val="311094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Schools members</a:t>
            </a:r>
          </a:p>
          <a:p>
            <a:r>
              <a:rPr lang="en-GB" dirty="0" smtClean="0"/>
              <a:t>Associate members</a:t>
            </a:r>
          </a:p>
          <a:p>
            <a:r>
              <a:rPr lang="en-GB" dirty="0" smtClean="0"/>
              <a:t>CORC Network </a:t>
            </a:r>
          </a:p>
          <a:p>
            <a:r>
              <a:rPr lang="en-GB" dirty="0" smtClean="0">
                <a:solidFill>
                  <a:schemeClr val="tx2"/>
                </a:solidFill>
              </a:rPr>
              <a:t>Growing international membership</a:t>
            </a:r>
          </a:p>
          <a:p>
            <a:r>
              <a:rPr lang="en-GB" dirty="0" smtClean="0"/>
              <a:t>International Event</a:t>
            </a:r>
          </a:p>
          <a:p>
            <a:r>
              <a:rPr lang="en-GB" dirty="0" smtClean="0"/>
              <a:t>New member consultation group</a:t>
            </a:r>
          </a:p>
          <a:p>
            <a:r>
              <a:rPr lang="en-GB" dirty="0" smtClean="0"/>
              <a:t>Developing joint bids</a:t>
            </a:r>
          </a:p>
          <a:p>
            <a:pPr lvl="1"/>
            <a:r>
              <a:rPr lang="en-GB" sz="2400" dirty="0" smtClean="0">
                <a:solidFill>
                  <a:schemeClr val="tx1">
                    <a:lumMod val="75000"/>
                    <a:lumOff val="25000"/>
                  </a:schemeClr>
                </a:solidFill>
              </a:rPr>
              <a:t>Look out for Health Foundation Scaling Up Improvement</a:t>
            </a:r>
          </a:p>
          <a:p>
            <a:pPr marL="0" indent="0">
              <a:buNone/>
            </a:pPr>
            <a:endParaRPr lang="en-GB" dirty="0"/>
          </a:p>
          <a:p>
            <a:endParaRPr lang="en-GB" dirty="0">
              <a:solidFill>
                <a:schemeClr val="tx2"/>
              </a:solidFill>
            </a:endParaRPr>
          </a:p>
        </p:txBody>
      </p:sp>
      <p:sp>
        <p:nvSpPr>
          <p:cNvPr id="3" name="Title 2"/>
          <p:cNvSpPr>
            <a:spLocks noGrp="1"/>
          </p:cNvSpPr>
          <p:nvPr>
            <p:ph type="title"/>
          </p:nvPr>
        </p:nvSpPr>
        <p:spPr>
          <a:xfrm>
            <a:off x="457200" y="274638"/>
            <a:ext cx="8507288" cy="634082"/>
          </a:xfrm>
        </p:spPr>
        <p:txBody>
          <a:bodyPr>
            <a:noAutofit/>
          </a:bodyPr>
          <a:lstStyle/>
          <a:p>
            <a:r>
              <a:rPr lang="en-GB" sz="3600" dirty="0" smtClean="0"/>
              <a:t>Broadening engagement</a:t>
            </a:r>
            <a:endParaRPr lang="en-GB" sz="3600" dirty="0"/>
          </a:p>
        </p:txBody>
      </p:sp>
    </p:spTree>
    <p:extLst>
      <p:ext uri="{BB962C8B-B14F-4D97-AF65-F5344CB8AC3E}">
        <p14:creationId xmlns:p14="http://schemas.microsoft.com/office/powerpoint/2010/main" val="317922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 b="23685"/>
          <a:stretch/>
        </p:blipFill>
        <p:spPr bwMode="auto">
          <a:xfrm>
            <a:off x="4158" y="0"/>
            <a:ext cx="9152282" cy="268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1" y="620688"/>
            <a:ext cx="8136904" cy="16561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itle 1"/>
          <p:cNvSpPr txBox="1">
            <a:spLocks/>
          </p:cNvSpPr>
          <p:nvPr/>
        </p:nvSpPr>
        <p:spPr>
          <a:xfrm>
            <a:off x="611561" y="764704"/>
            <a:ext cx="8136904" cy="136815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algn="ctr"/>
            <a:r>
              <a:rPr lang="en-GB" dirty="0"/>
              <a:t>Applying CORC learning more widely across the system of services supporting child mental health </a:t>
            </a:r>
          </a:p>
        </p:txBody>
      </p:sp>
      <p:sp>
        <p:nvSpPr>
          <p:cNvPr id="7" name="Content Placeholder 1"/>
          <p:cNvSpPr>
            <a:spLocks noGrp="1"/>
          </p:cNvSpPr>
          <p:nvPr>
            <p:ph idx="1"/>
          </p:nvPr>
        </p:nvSpPr>
        <p:spPr>
          <a:xfrm>
            <a:off x="323528" y="2791469"/>
            <a:ext cx="8273455" cy="3013795"/>
          </a:xfrm>
        </p:spPr>
        <p:txBody>
          <a:bodyPr/>
          <a:lstStyle/>
          <a:p>
            <a:r>
              <a:rPr lang="en-GB" sz="3000" dirty="0" smtClean="0"/>
              <a:t>Area approaches to outcome-focus</a:t>
            </a:r>
          </a:p>
          <a:p>
            <a:pPr lvl="1"/>
            <a:r>
              <a:rPr lang="en-GB" sz="2400" dirty="0" smtClean="0">
                <a:solidFill>
                  <a:schemeClr val="tx1">
                    <a:lumMod val="65000"/>
                    <a:lumOff val="35000"/>
                  </a:schemeClr>
                </a:solidFill>
              </a:rPr>
              <a:t>Shared outcome frameworks</a:t>
            </a:r>
          </a:p>
          <a:p>
            <a:pPr lvl="1"/>
            <a:r>
              <a:rPr lang="en-GB" sz="2400" dirty="0" smtClean="0">
                <a:solidFill>
                  <a:schemeClr val="tx1">
                    <a:lumMod val="65000"/>
                    <a:lumOff val="35000"/>
                  </a:schemeClr>
                </a:solidFill>
              </a:rPr>
              <a:t>Looking at different providers’ data together</a:t>
            </a:r>
          </a:p>
          <a:p>
            <a:r>
              <a:rPr lang="en-GB" sz="3000" dirty="0" smtClean="0"/>
              <a:t>Support to HeadStart – capacity building – using data to improve resilience </a:t>
            </a:r>
            <a:r>
              <a:rPr lang="en-GB" sz="3000" dirty="0"/>
              <a:t>and </a:t>
            </a:r>
            <a:r>
              <a:rPr lang="en-GB" sz="3000" dirty="0" smtClean="0"/>
              <a:t>emotional wellbeing programme in six area partnerships</a:t>
            </a:r>
          </a:p>
          <a:p>
            <a:pPr marL="0" indent="0">
              <a:buNone/>
            </a:pPr>
            <a:endParaRPr lang="en-GB" dirty="0">
              <a:solidFill>
                <a:schemeClr val="tx2"/>
              </a:solidFill>
            </a:endParaRPr>
          </a:p>
        </p:txBody>
      </p:sp>
    </p:spTree>
    <p:extLst>
      <p:ext uri="{BB962C8B-B14F-4D97-AF65-F5344CB8AC3E}">
        <p14:creationId xmlns:p14="http://schemas.microsoft.com/office/powerpoint/2010/main" val="208549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Resources to help schools</a:t>
            </a:r>
            <a:endParaRPr lang="en-GB" dirty="0"/>
          </a:p>
        </p:txBody>
      </p:sp>
      <p:sp>
        <p:nvSpPr>
          <p:cNvPr id="7" name="Content Placeholder 1"/>
          <p:cNvSpPr>
            <a:spLocks noGrp="1"/>
          </p:cNvSpPr>
          <p:nvPr>
            <p:ph idx="1"/>
          </p:nvPr>
        </p:nvSpPr>
        <p:spPr>
          <a:xfrm>
            <a:off x="179512" y="1340768"/>
            <a:ext cx="8352928" cy="4464496"/>
          </a:xfrm>
        </p:spPr>
        <p:txBody>
          <a:bodyPr/>
          <a:lstStyle/>
          <a:p>
            <a:r>
              <a:rPr lang="en-GB" dirty="0" smtClean="0"/>
              <a:t>Mental Health and Wellbeing Toolkit for schools</a:t>
            </a:r>
            <a:endParaRPr lang="en-GB" dirty="0" smtClean="0">
              <a:solidFill>
                <a:schemeClr val="tx2"/>
              </a:solidFill>
            </a:endParaRPr>
          </a:p>
          <a:p>
            <a:r>
              <a:rPr lang="en-GB" dirty="0" smtClean="0"/>
              <a:t>School training on </a:t>
            </a:r>
            <a:r>
              <a:rPr lang="en-GB" dirty="0"/>
              <a:t>measuring wellbeing</a:t>
            </a:r>
          </a:p>
          <a:p>
            <a:r>
              <a:rPr lang="en-GB" dirty="0" smtClean="0">
                <a:solidFill>
                  <a:schemeClr val="tx2"/>
                </a:solidFill>
              </a:rPr>
              <a:t>Support to HeadStart partnerships</a:t>
            </a:r>
          </a:p>
          <a:p>
            <a:pPr lvl="1"/>
            <a:r>
              <a:rPr lang="en-GB" dirty="0" smtClean="0">
                <a:solidFill>
                  <a:schemeClr val="tx1">
                    <a:lumMod val="75000"/>
                    <a:lumOff val="25000"/>
                  </a:schemeClr>
                </a:solidFill>
              </a:rPr>
              <a:t>Wellbeing Measurement Framework for schools and colleges</a:t>
            </a:r>
          </a:p>
          <a:p>
            <a:endParaRPr lang="en-GB" dirty="0">
              <a:solidFill>
                <a:schemeClr val="tx2"/>
              </a:solidFill>
            </a:endParaRPr>
          </a:p>
          <a:p>
            <a:endParaRPr lang="en-GB" sz="2800" dirty="0">
              <a:solidFill>
                <a:schemeClr val="tx2"/>
              </a:solidFill>
            </a:endParaRPr>
          </a:p>
        </p:txBody>
      </p:sp>
    </p:spTree>
    <p:extLst>
      <p:ext uri="{BB962C8B-B14F-4D97-AF65-F5344CB8AC3E}">
        <p14:creationId xmlns:p14="http://schemas.microsoft.com/office/powerpoint/2010/main" val="13346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	</a:t>
            </a:r>
          </a:p>
          <a:p>
            <a:pPr marL="0" indent="0">
              <a:buNone/>
            </a:pPr>
            <a:r>
              <a:rPr lang="en-GB" dirty="0"/>
              <a:t>	</a:t>
            </a:r>
            <a:r>
              <a:rPr lang="en-GB" dirty="0" smtClean="0"/>
              <a:t>Jordan House</a:t>
            </a:r>
          </a:p>
          <a:p>
            <a:pPr marL="0" indent="0">
              <a:buNone/>
            </a:pPr>
            <a:r>
              <a:rPr lang="en-GB" dirty="0" smtClean="0"/>
              <a:t>	Brunswick Place</a:t>
            </a:r>
          </a:p>
          <a:p>
            <a:pPr marL="0" indent="0">
              <a:buNone/>
            </a:pPr>
            <a:r>
              <a:rPr lang="en-GB" dirty="0" smtClean="0"/>
              <a:t>	London N1 6EB</a:t>
            </a:r>
          </a:p>
          <a:p>
            <a:pPr marL="0" indent="0">
              <a:buNone/>
            </a:pPr>
            <a:endParaRPr lang="en-GB" dirty="0"/>
          </a:p>
          <a:p>
            <a:pPr marL="0" indent="0">
              <a:buNone/>
            </a:pPr>
            <a:r>
              <a:rPr lang="en-GB" dirty="0" smtClean="0"/>
              <a:t>	</a:t>
            </a:r>
            <a:r>
              <a:rPr lang="en-GB" dirty="0">
                <a:hlinkClick r:id="rId2"/>
              </a:rPr>
              <a:t>www.corc.uk.net</a:t>
            </a:r>
            <a:endParaRPr lang="en-GB" dirty="0"/>
          </a:p>
          <a:p>
            <a:pPr marL="0" indent="0">
              <a:buNone/>
            </a:pPr>
            <a:r>
              <a:rPr lang="en-GB" dirty="0"/>
              <a:t>	</a:t>
            </a:r>
            <a:r>
              <a:rPr lang="en-GB" dirty="0" smtClean="0"/>
              <a:t>corc@annafreud.org</a:t>
            </a:r>
            <a:endParaRPr lang="en-GB" dirty="0"/>
          </a:p>
        </p:txBody>
      </p:sp>
      <p:sp>
        <p:nvSpPr>
          <p:cNvPr id="3" name="Title 2"/>
          <p:cNvSpPr>
            <a:spLocks noGrp="1"/>
          </p:cNvSpPr>
          <p:nvPr>
            <p:ph type="title"/>
          </p:nvPr>
        </p:nvSpPr>
        <p:spPr/>
        <p:txBody>
          <a:bodyPr>
            <a:normAutofit fontScale="90000"/>
          </a:bodyPr>
          <a:lstStyle/>
          <a:p>
            <a:r>
              <a:rPr lang="en-GB" dirty="0" smtClean="0"/>
              <a:t>Come and see us in our new offices!</a:t>
            </a:r>
            <a:endParaRPr lang="en-GB" dirty="0"/>
          </a:p>
        </p:txBody>
      </p:sp>
    </p:spTree>
    <p:extLst>
      <p:ext uri="{BB962C8B-B14F-4D97-AF65-F5344CB8AC3E}">
        <p14:creationId xmlns:p14="http://schemas.microsoft.com/office/powerpoint/2010/main" val="122013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 b="23685"/>
          <a:stretch/>
        </p:blipFill>
        <p:spPr bwMode="auto">
          <a:xfrm>
            <a:off x="4158" y="0"/>
            <a:ext cx="9152282" cy="268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1" y="620688"/>
            <a:ext cx="8136904" cy="16561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ctrTitle"/>
          </p:nvPr>
        </p:nvSpPr>
        <p:spPr>
          <a:xfrm>
            <a:off x="395536" y="764704"/>
            <a:ext cx="8468713" cy="1368152"/>
          </a:xfrm>
        </p:spPr>
        <p:txBody>
          <a:bodyPr>
            <a:normAutofit fontScale="90000"/>
          </a:bodyPr>
          <a:lstStyle/>
          <a:p>
            <a:pPr algn="ctr"/>
            <a:r>
              <a:rPr lang="en-GB" dirty="0">
                <a:solidFill>
                  <a:schemeClr val="bg1"/>
                </a:solidFill>
              </a:rPr>
              <a:t> Child- and Parent-reported Outcomes and Experience from Child and Young People’s Mental Health Services </a:t>
            </a:r>
            <a:r>
              <a:rPr lang="en-GB" dirty="0" smtClean="0">
                <a:solidFill>
                  <a:schemeClr val="bg1"/>
                </a:solidFill>
              </a:rPr>
              <a:t>2011-15</a:t>
            </a:r>
            <a:endParaRPr lang="en-GB" dirty="0">
              <a:solidFill>
                <a:schemeClr val="bg1"/>
              </a:solidFill>
            </a:endParaRPr>
          </a:p>
        </p:txBody>
      </p:sp>
      <p:sp>
        <p:nvSpPr>
          <p:cNvPr id="3" name="Rectangle 2"/>
          <p:cNvSpPr/>
          <p:nvPr/>
        </p:nvSpPr>
        <p:spPr>
          <a:xfrm>
            <a:off x="323528" y="2733673"/>
            <a:ext cx="8136904" cy="3588675"/>
          </a:xfrm>
          <a:prstGeom prst="rect">
            <a:avLst/>
          </a:prstGeom>
        </p:spPr>
        <p:txBody>
          <a:bodyPr wrap="square">
            <a:spAutoFit/>
          </a:bodyPr>
          <a:lstStyle/>
          <a:p>
            <a:pPr marL="342900" indent="-342900">
              <a:spcBef>
                <a:spcPct val="20000"/>
              </a:spcBef>
              <a:spcAft>
                <a:spcPts val="1200"/>
              </a:spcAft>
              <a:buClr>
                <a:schemeClr val="accent1"/>
              </a:buClr>
              <a:buFont typeface="Arial" panose="020B0604020202020204" pitchFamily="34" charset="0"/>
              <a:buChar char="•"/>
            </a:pPr>
            <a:r>
              <a:rPr lang="en-GB" sz="2800" dirty="0">
                <a:solidFill>
                  <a:schemeClr val="tx2"/>
                </a:solidFill>
              </a:rPr>
              <a:t>First </a:t>
            </a:r>
            <a:r>
              <a:rPr lang="en-GB" sz="2800" dirty="0">
                <a:solidFill>
                  <a:schemeClr val="tx2"/>
                </a:solidFill>
              </a:rPr>
              <a:t>ever analysis of routinely collected outcomes and experience data from 75 mental health services in </a:t>
            </a:r>
            <a:r>
              <a:rPr lang="en-GB" sz="2800" dirty="0">
                <a:solidFill>
                  <a:schemeClr val="tx2"/>
                </a:solidFill>
              </a:rPr>
              <a:t>England</a:t>
            </a:r>
          </a:p>
          <a:p>
            <a:pPr marL="342900" indent="-342900">
              <a:spcBef>
                <a:spcPct val="20000"/>
              </a:spcBef>
              <a:spcAft>
                <a:spcPts val="1200"/>
              </a:spcAft>
              <a:buClr>
                <a:schemeClr val="accent1"/>
              </a:buClr>
              <a:buFont typeface="Arial" panose="020B0604020202020204" pitchFamily="34" charset="0"/>
              <a:buChar char="•"/>
            </a:pPr>
            <a:r>
              <a:rPr lang="en-GB" sz="2800" dirty="0">
                <a:solidFill>
                  <a:schemeClr val="tx2"/>
                </a:solidFill>
              </a:rPr>
              <a:t>Challenges </a:t>
            </a:r>
            <a:r>
              <a:rPr lang="en-GB" sz="2800" dirty="0">
                <a:solidFill>
                  <a:schemeClr val="tx2"/>
                </a:solidFill>
              </a:rPr>
              <a:t>for analysis include diversity of population, measures, metrics, lack of control groups or comparison data and data quality</a:t>
            </a:r>
          </a:p>
          <a:p>
            <a:pPr marL="342900" indent="-342900">
              <a:spcBef>
                <a:spcPct val="20000"/>
              </a:spcBef>
              <a:spcAft>
                <a:spcPts val="1200"/>
              </a:spcAft>
              <a:buClr>
                <a:schemeClr val="accent1"/>
              </a:buClr>
              <a:buFont typeface="Arial" panose="020B0604020202020204" pitchFamily="34" charset="0"/>
              <a:buChar char="•"/>
            </a:pPr>
            <a:endParaRPr lang="en-GB" sz="2800" dirty="0">
              <a:solidFill>
                <a:schemeClr val="tx2"/>
              </a:solidFill>
            </a:endParaRPr>
          </a:p>
        </p:txBody>
      </p:sp>
    </p:spTree>
    <p:extLst>
      <p:ext uri="{BB962C8B-B14F-4D97-AF65-F5344CB8AC3E}">
        <p14:creationId xmlns:p14="http://schemas.microsoft.com/office/powerpoint/2010/main" val="254210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000" dirty="0" smtClean="0"/>
              <a:t>Seminars in Leeds, Birmingham, London</a:t>
            </a:r>
          </a:p>
          <a:p>
            <a:r>
              <a:rPr lang="en-GB" sz="3000" dirty="0"/>
              <a:t>Blog pieces</a:t>
            </a:r>
          </a:p>
          <a:p>
            <a:r>
              <a:rPr lang="en-GB" sz="3000" dirty="0" smtClean="0"/>
              <a:t>Response </a:t>
            </a:r>
            <a:r>
              <a:rPr lang="en-GB" sz="3000" dirty="0"/>
              <a:t>from children and young </a:t>
            </a:r>
            <a:r>
              <a:rPr lang="en-GB" sz="3000" dirty="0" smtClean="0"/>
              <a:t>people</a:t>
            </a:r>
          </a:p>
          <a:p>
            <a:r>
              <a:rPr lang="en-GB" sz="3000" dirty="0" smtClean="0"/>
              <a:t>Making the findings accessible</a:t>
            </a:r>
          </a:p>
          <a:p>
            <a:pPr lvl="1"/>
            <a:r>
              <a:rPr lang="en-GB" sz="3000" dirty="0" smtClean="0">
                <a:solidFill>
                  <a:schemeClr val="tx1">
                    <a:lumMod val="75000"/>
                    <a:lumOff val="25000"/>
                  </a:schemeClr>
                </a:solidFill>
              </a:rPr>
              <a:t>See our waiting room poster!</a:t>
            </a:r>
          </a:p>
          <a:p>
            <a:pPr marL="0" indent="0">
              <a:buNone/>
            </a:pPr>
            <a:endParaRPr lang="en-GB" sz="3000" dirty="0"/>
          </a:p>
          <a:p>
            <a:endParaRPr lang="en-GB" sz="3000" dirty="0" smtClean="0"/>
          </a:p>
          <a:p>
            <a:pPr lvl="1"/>
            <a:endParaRPr lang="en-GB" sz="3000" dirty="0" smtClean="0"/>
          </a:p>
          <a:p>
            <a:pPr marL="0" indent="0">
              <a:buNone/>
            </a:pPr>
            <a:endParaRPr lang="en-GB" sz="3000" dirty="0"/>
          </a:p>
        </p:txBody>
      </p:sp>
      <p:sp>
        <p:nvSpPr>
          <p:cNvPr id="3" name="Title 2"/>
          <p:cNvSpPr>
            <a:spLocks noGrp="1"/>
          </p:cNvSpPr>
          <p:nvPr>
            <p:ph type="title"/>
          </p:nvPr>
        </p:nvSpPr>
        <p:spPr/>
        <p:txBody>
          <a:bodyPr>
            <a:normAutofit fontScale="90000"/>
          </a:bodyPr>
          <a:lstStyle/>
          <a:p>
            <a:r>
              <a:rPr lang="en-GB" dirty="0" smtClean="0"/>
              <a:t>Engagement and debate</a:t>
            </a:r>
            <a:endParaRPr lang="en-GB" dirty="0"/>
          </a:p>
        </p:txBody>
      </p:sp>
    </p:spTree>
    <p:extLst>
      <p:ext uri="{BB962C8B-B14F-4D97-AF65-F5344CB8AC3E}">
        <p14:creationId xmlns:p14="http://schemas.microsoft.com/office/powerpoint/2010/main" val="315874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Key findings extract – self-report </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04" t="41609" r="3793" b="14023"/>
          <a:stretch/>
        </p:blipFill>
        <p:spPr bwMode="auto">
          <a:xfrm>
            <a:off x="395536" y="1412776"/>
            <a:ext cx="804997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6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000" dirty="0" smtClean="0"/>
              <a:t>Different </a:t>
            </a:r>
            <a:r>
              <a:rPr lang="en-GB" sz="3000" dirty="0"/>
              <a:t>ways of measuring and defining change</a:t>
            </a:r>
          </a:p>
          <a:p>
            <a:r>
              <a:rPr lang="en-GB" sz="3000" dirty="0" smtClean="0"/>
              <a:t>Language</a:t>
            </a:r>
            <a:r>
              <a:rPr lang="en-GB" sz="3000" dirty="0"/>
              <a:t>: how to talk about getting better</a:t>
            </a:r>
          </a:p>
          <a:p>
            <a:r>
              <a:rPr lang="en-GB" sz="3000" dirty="0"/>
              <a:t>How to work with flawed, uncertain, proximate, sparse data</a:t>
            </a:r>
          </a:p>
          <a:p>
            <a:r>
              <a:rPr lang="en-GB" sz="3000" dirty="0" smtClean="0"/>
              <a:t>Do </a:t>
            </a:r>
            <a:r>
              <a:rPr lang="en-GB" sz="3000" dirty="0"/>
              <a:t>we have realistic expectations for children and young people’s mental health outcomes?</a:t>
            </a:r>
          </a:p>
          <a:p>
            <a:r>
              <a:rPr lang="en-GB" sz="3000" dirty="0"/>
              <a:t>How do we talk about the limitations’ of services?</a:t>
            </a:r>
          </a:p>
        </p:txBody>
      </p:sp>
      <p:sp>
        <p:nvSpPr>
          <p:cNvPr id="3" name="Title 2"/>
          <p:cNvSpPr>
            <a:spLocks noGrp="1"/>
          </p:cNvSpPr>
          <p:nvPr>
            <p:ph type="title"/>
          </p:nvPr>
        </p:nvSpPr>
        <p:spPr/>
        <p:txBody>
          <a:bodyPr>
            <a:normAutofit fontScale="90000"/>
          </a:bodyPr>
          <a:lstStyle/>
          <a:p>
            <a:r>
              <a:rPr lang="en-GB" dirty="0" smtClean="0"/>
              <a:t>Debates</a:t>
            </a:r>
            <a:endParaRPr lang="en-GB" dirty="0"/>
          </a:p>
        </p:txBody>
      </p:sp>
    </p:spTree>
    <p:extLst>
      <p:ext uri="{BB962C8B-B14F-4D97-AF65-F5344CB8AC3E}">
        <p14:creationId xmlns:p14="http://schemas.microsoft.com/office/powerpoint/2010/main" val="215567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Trajectories over time – SDQ internalising</a:t>
            </a:r>
          </a:p>
        </p:txBody>
      </p:sp>
      <p:pic>
        <p:nvPicPr>
          <p:cNvPr id="2050" name="Picture 2" descr="C:\Users\DalzellK\AppData\Local\Microsoft\Windows\Temporary Internet Files\Content.Outlook\F56N946V\SDQ Intern.jpeg"/>
          <p:cNvPicPr>
            <a:picLocks noChangeAspect="1" noChangeArrowheads="1"/>
          </p:cNvPicPr>
          <p:nvPr/>
        </p:nvPicPr>
        <p:blipFill rotWithShape="1">
          <a:blip r:embed="rId2">
            <a:extLst>
              <a:ext uri="{28A0092B-C50C-407E-A947-70E740481C1C}">
                <a14:useLocalDpi xmlns:a14="http://schemas.microsoft.com/office/drawing/2010/main" val="0"/>
              </a:ext>
            </a:extLst>
          </a:blip>
          <a:srcRect t="6704" r="18806" b="4052"/>
          <a:stretch/>
        </p:blipFill>
        <p:spPr bwMode="auto">
          <a:xfrm>
            <a:off x="827584" y="1127851"/>
            <a:ext cx="7424382" cy="474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634082"/>
          </a:xfrm>
        </p:spPr>
        <p:txBody>
          <a:bodyPr>
            <a:normAutofit fontScale="90000"/>
          </a:bodyPr>
          <a:lstStyle/>
          <a:p>
            <a:r>
              <a:rPr lang="en-GB" dirty="0"/>
              <a:t>Beginning: focused conversations informed by “recovery” metrics</a:t>
            </a:r>
            <a:br>
              <a:rPr lang="en-GB" dirty="0"/>
            </a:br>
            <a:endParaRPr lang="en-GB"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668" b="10962"/>
          <a:stretch/>
        </p:blipFill>
        <p:spPr bwMode="auto">
          <a:xfrm>
            <a:off x="353941" y="3501008"/>
            <a:ext cx="5246760" cy="233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10"/>
          <p:cNvSpPr/>
          <p:nvPr/>
        </p:nvSpPr>
        <p:spPr>
          <a:xfrm>
            <a:off x="353941" y="1542374"/>
            <a:ext cx="6588955" cy="830997"/>
          </a:xfrm>
          <a:prstGeom prst="wedgeRectCallout">
            <a:avLst>
              <a:gd name="adj1" fmla="val 18921"/>
              <a:gd name="adj2" fmla="val 172537"/>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defTabSz="914400" fontAlgn="base">
              <a:spcBef>
                <a:spcPct val="0"/>
              </a:spcBef>
              <a:spcAft>
                <a:spcPct val="0"/>
              </a:spcAft>
              <a:defRPr/>
            </a:pPr>
            <a:r>
              <a:rPr lang="en-GB" sz="1600" dirty="0">
                <a:solidFill>
                  <a:srgbClr val="796E65"/>
                </a:solidFill>
              </a:rPr>
              <a:t>Given the difficulties you are experiencing, your history and your context I would expect you to have a X% chance of full recovery in terms of A as measured by B by C date.</a:t>
            </a:r>
            <a:endParaRPr lang="en-US" sz="1600" dirty="0">
              <a:solidFill>
                <a:srgbClr val="796E65"/>
              </a:solidFill>
            </a:endParaRPr>
          </a:p>
        </p:txBody>
      </p:sp>
      <p:sp>
        <p:nvSpPr>
          <p:cNvPr id="12" name="Rectangular Callout 11"/>
          <p:cNvSpPr/>
          <p:nvPr/>
        </p:nvSpPr>
        <p:spPr>
          <a:xfrm>
            <a:off x="5800726" y="2580611"/>
            <a:ext cx="3077340" cy="3293209"/>
          </a:xfrm>
          <a:prstGeom prst="wedgeRectCallout">
            <a:avLst>
              <a:gd name="adj1" fmla="val -64166"/>
              <a:gd name="adj2" fmla="val -1096"/>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defTabSz="914400" fontAlgn="base">
              <a:spcBef>
                <a:spcPct val="0"/>
              </a:spcBef>
              <a:spcAft>
                <a:spcPct val="0"/>
              </a:spcAft>
              <a:defRPr/>
            </a:pPr>
            <a:r>
              <a:rPr lang="en-GB" sz="1600" dirty="0">
                <a:solidFill>
                  <a:srgbClr val="796E65"/>
                </a:solidFill>
              </a:rPr>
              <a:t>We will look at all ways to help with Y but given your particular history and circumstances the chances of full recovery here are more like X%. </a:t>
            </a:r>
          </a:p>
          <a:p>
            <a:pPr defTabSz="914400" fontAlgn="base">
              <a:spcBef>
                <a:spcPct val="0"/>
              </a:spcBef>
              <a:spcAft>
                <a:spcPct val="0"/>
              </a:spcAft>
              <a:defRPr/>
            </a:pPr>
            <a:endParaRPr lang="en-GB" sz="1600" dirty="0">
              <a:solidFill>
                <a:srgbClr val="796E65"/>
              </a:solidFill>
            </a:endParaRPr>
          </a:p>
          <a:p>
            <a:pPr defTabSz="914400" fontAlgn="base">
              <a:spcBef>
                <a:spcPct val="0"/>
              </a:spcBef>
              <a:spcAft>
                <a:spcPct val="0"/>
              </a:spcAft>
              <a:defRPr/>
            </a:pPr>
            <a:r>
              <a:rPr lang="en-GB" sz="1600" dirty="0">
                <a:solidFill>
                  <a:srgbClr val="796E65"/>
                </a:solidFill>
              </a:rPr>
              <a:t>However, even if we cannot change things completely, we do find ways to live with these difficulties using strategies we can help you with. </a:t>
            </a:r>
            <a:endParaRPr lang="en-US" sz="1600" dirty="0">
              <a:solidFill>
                <a:srgbClr val="796E65"/>
              </a:solidFill>
            </a:endParaRPr>
          </a:p>
        </p:txBody>
      </p:sp>
      <p:sp>
        <p:nvSpPr>
          <p:cNvPr id="13" name="Rectangular Callout 12"/>
          <p:cNvSpPr/>
          <p:nvPr/>
        </p:nvSpPr>
        <p:spPr>
          <a:xfrm>
            <a:off x="258426" y="2825228"/>
            <a:ext cx="2998715" cy="338554"/>
          </a:xfrm>
          <a:prstGeom prst="wedgeRectCallout">
            <a:avLst>
              <a:gd name="adj1" fmla="val -8128"/>
              <a:gd name="adj2" fmla="val 129282"/>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defTabSz="914400" fontAlgn="base">
              <a:spcBef>
                <a:spcPct val="0"/>
              </a:spcBef>
              <a:spcAft>
                <a:spcPct val="0"/>
              </a:spcAft>
              <a:defRPr/>
            </a:pPr>
            <a:r>
              <a:rPr lang="en-GB" sz="1600" dirty="0">
                <a:solidFill>
                  <a:srgbClr val="796E65"/>
                </a:solidFill>
              </a:rPr>
              <a:t>Will I recover?</a:t>
            </a:r>
          </a:p>
        </p:txBody>
      </p:sp>
    </p:spTree>
    <p:extLst>
      <p:ext uri="{BB962C8B-B14F-4D97-AF65-F5344CB8AC3E}">
        <p14:creationId xmlns:p14="http://schemas.microsoft.com/office/powerpoint/2010/main" val="251589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435280" cy="634082"/>
          </a:xfrm>
        </p:spPr>
        <p:txBody>
          <a:bodyPr>
            <a:normAutofit fontScale="90000"/>
          </a:bodyPr>
          <a:lstStyle/>
          <a:p>
            <a:r>
              <a:rPr lang="en-GB" dirty="0" smtClean="0"/>
              <a:t>Practice</a:t>
            </a:r>
            <a:endParaRPr lang="en-GB" dirty="0"/>
          </a:p>
        </p:txBody>
      </p:sp>
      <p:pic>
        <p:nvPicPr>
          <p:cNvPr id="8" name="Content Placeholder 7" descr="\\annafreud2.local\dfs\Desktop\RNeale\Desktop\IMG_547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85404" y="2415020"/>
            <a:ext cx="2870772" cy="2310124"/>
          </a:xfrm>
          <a:prstGeom prst="rect">
            <a:avLst/>
          </a:prstGeom>
          <a:noFill/>
          <a:ln>
            <a:noFill/>
          </a:ln>
        </p:spPr>
      </p:pic>
      <p:sp>
        <p:nvSpPr>
          <p:cNvPr id="7" name="Rectangle 6"/>
          <p:cNvSpPr/>
          <p:nvPr/>
        </p:nvSpPr>
        <p:spPr>
          <a:xfrm>
            <a:off x="755576" y="1484784"/>
            <a:ext cx="7416824" cy="1077218"/>
          </a:xfrm>
          <a:prstGeom prst="rect">
            <a:avLst/>
          </a:prstGeom>
        </p:spPr>
        <p:txBody>
          <a:bodyPr wrap="square">
            <a:spAutoFit/>
          </a:bodyPr>
          <a:lstStyle/>
          <a:p>
            <a:r>
              <a:rPr lang="en-GB" sz="3200" dirty="0">
                <a:solidFill>
                  <a:schemeClr val="tx2"/>
                </a:solidFill>
              </a:rPr>
              <a:t>Consider trajectories and end points from the outset</a:t>
            </a:r>
          </a:p>
        </p:txBody>
      </p:sp>
      <p:sp>
        <p:nvSpPr>
          <p:cNvPr id="2" name="Rectangle 1"/>
          <p:cNvSpPr/>
          <p:nvPr/>
        </p:nvSpPr>
        <p:spPr>
          <a:xfrm>
            <a:off x="755576" y="5157192"/>
            <a:ext cx="6984776" cy="369332"/>
          </a:xfrm>
          <a:prstGeom prst="rect">
            <a:avLst/>
          </a:prstGeom>
        </p:spPr>
        <p:txBody>
          <a:bodyPr wrap="square">
            <a:spAutoFit/>
          </a:bodyPr>
          <a:lstStyle/>
          <a:p>
            <a:r>
              <a:rPr lang="en-GB" dirty="0">
                <a:hlinkClick r:id="rId4"/>
              </a:rPr>
              <a:t>http://www.corc.uk.net/media/1490/trajectories_torch.pdf</a:t>
            </a:r>
            <a:endParaRPr lang="en-GB" dirty="0"/>
          </a:p>
        </p:txBody>
      </p:sp>
    </p:spTree>
    <p:extLst>
      <p:ext uri="{BB962C8B-B14F-4D97-AF65-F5344CB8AC3E}">
        <p14:creationId xmlns:p14="http://schemas.microsoft.com/office/powerpoint/2010/main" val="301093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ORC Colours">
      <a:dk1>
        <a:sysClr val="windowText" lastClr="000000"/>
      </a:dk1>
      <a:lt1>
        <a:srgbClr val="FFFFFF"/>
      </a:lt1>
      <a:dk2>
        <a:srgbClr val="146767"/>
      </a:dk2>
      <a:lt2>
        <a:srgbClr val="144066"/>
      </a:lt2>
      <a:accent1>
        <a:srgbClr val="3ABAC8"/>
      </a:accent1>
      <a:accent2>
        <a:srgbClr val="EA642C"/>
      </a:accent2>
      <a:accent3>
        <a:srgbClr val="7BC8CA"/>
      </a:accent3>
      <a:accent4>
        <a:srgbClr val="7DA4C8"/>
      </a:accent4>
      <a:accent5>
        <a:srgbClr val="3D85C6"/>
      </a:accent5>
      <a:accent6>
        <a:srgbClr val="662316"/>
      </a:accent6>
      <a:hlink>
        <a:srgbClr val="EA642C"/>
      </a:hlink>
      <a:folHlink>
        <a:srgbClr val="C98B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5150</TotalTime>
  <Words>1585</Words>
  <Application>Microsoft Office PowerPoint</Application>
  <PresentationFormat>On-screen Show (4:3)</PresentationFormat>
  <Paragraphs>225</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Update from CORC</vt:lpstr>
      <vt:lpstr>What to look back on - and look out for -</vt:lpstr>
      <vt:lpstr> Child- and Parent-reported Outcomes and Experience from Child and Young People’s Mental Health Services 2011-15</vt:lpstr>
      <vt:lpstr>Engagement and debate</vt:lpstr>
      <vt:lpstr>Key findings extract – self-report </vt:lpstr>
      <vt:lpstr>Debates</vt:lpstr>
      <vt:lpstr>Trajectories over time – SDQ internalising</vt:lpstr>
      <vt:lpstr>Beginning: focused conversations informed by “recovery” metrics </vt:lpstr>
      <vt:lpstr>Practice</vt:lpstr>
      <vt:lpstr>Emergent work </vt:lpstr>
      <vt:lpstr>PowerPoint Presentation</vt:lpstr>
      <vt:lpstr>CORC Research </vt:lpstr>
      <vt:lpstr>Learning from data</vt:lpstr>
      <vt:lpstr>PowerPoint Presentation</vt:lpstr>
      <vt:lpstr>CORC Accreditation</vt:lpstr>
      <vt:lpstr>CORC Best Practice Framework</vt:lpstr>
      <vt:lpstr>Supporting best practice – training</vt:lpstr>
      <vt:lpstr>PowerPoint Presentation</vt:lpstr>
      <vt:lpstr>Supporting best practice - dissemination</vt:lpstr>
      <vt:lpstr>Broadening engagement</vt:lpstr>
      <vt:lpstr>PowerPoint Presentation</vt:lpstr>
      <vt:lpstr>Resources to help schools</vt:lpstr>
      <vt:lpstr>Come and see us in our new offices!</vt:lpstr>
    </vt:vector>
  </TitlesOfParts>
  <Company>The Anna Freud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Neale</dc:creator>
  <cp:lastModifiedBy>Kate Dalzell</cp:lastModifiedBy>
  <cp:revision>111</cp:revision>
  <cp:lastPrinted>2017-04-04T17:20:19Z</cp:lastPrinted>
  <dcterms:created xsi:type="dcterms:W3CDTF">2016-10-17T12:27:39Z</dcterms:created>
  <dcterms:modified xsi:type="dcterms:W3CDTF">2017-04-04T17:24:37Z</dcterms:modified>
</cp:coreProperties>
</file>