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2"/>
  </p:notesMasterIdLst>
  <p:sldIdLst>
    <p:sldId id="256" r:id="rId2"/>
    <p:sldId id="451" r:id="rId3"/>
    <p:sldId id="442" r:id="rId4"/>
    <p:sldId id="444" r:id="rId5"/>
    <p:sldId id="445" r:id="rId6"/>
    <p:sldId id="446" r:id="rId7"/>
    <p:sldId id="452" r:id="rId8"/>
    <p:sldId id="447" r:id="rId9"/>
    <p:sldId id="448" r:id="rId10"/>
    <p:sldId id="450" r:id="rId11"/>
    <p:sldId id="410" r:id="rId12"/>
    <p:sldId id="401" r:id="rId13"/>
    <p:sldId id="402" r:id="rId14"/>
    <p:sldId id="400" r:id="rId15"/>
    <p:sldId id="441" r:id="rId16"/>
    <p:sldId id="404" r:id="rId17"/>
    <p:sldId id="406" r:id="rId18"/>
    <p:sldId id="421" r:id="rId19"/>
    <p:sldId id="428" r:id="rId20"/>
    <p:sldId id="429" r:id="rId21"/>
    <p:sldId id="430" r:id="rId22"/>
    <p:sldId id="423" r:id="rId23"/>
    <p:sldId id="424" r:id="rId24"/>
    <p:sldId id="425" r:id="rId25"/>
    <p:sldId id="426" r:id="rId26"/>
    <p:sldId id="427" r:id="rId27"/>
    <p:sldId id="409" r:id="rId28"/>
    <p:sldId id="453" r:id="rId29"/>
    <p:sldId id="411" r:id="rId30"/>
    <p:sldId id="414" r:id="rId31"/>
    <p:sldId id="433" r:id="rId32"/>
    <p:sldId id="418" r:id="rId33"/>
    <p:sldId id="431" r:id="rId34"/>
    <p:sldId id="432" r:id="rId35"/>
    <p:sldId id="263" r:id="rId36"/>
    <p:sldId id="416" r:id="rId37"/>
    <p:sldId id="382" r:id="rId38"/>
    <p:sldId id="434" r:id="rId39"/>
    <p:sldId id="282" r:id="rId40"/>
    <p:sldId id="435" r:id="rId41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Minion" panose="020B0604020202020204"/>
      <p:regular r:id="rId48"/>
      <p:bold r:id="rId49"/>
      <p:italic r:id="rId50"/>
      <p:boldItalic r:id="rId51"/>
    </p:embeddedFont>
    <p:embeddedFont>
      <p:font typeface="Segoe UI" panose="020B0502040204020203" pitchFamily="34" charset="0"/>
      <p:regular r:id="rId52"/>
      <p:bold r:id="rId53"/>
      <p:italic r:id="rId54"/>
      <p:boldItalic r:id="rId55"/>
    </p:embeddedFont>
    <p:embeddedFont>
      <p:font typeface="MS PGothic" panose="020B0600070205080204" pitchFamily="34" charset="-128"/>
      <p:regular r:id="rId43"/>
    </p:embeddedFont>
    <p:embeddedFont>
      <p:font typeface="Comic Sans MS" panose="030F0702030302020204" pitchFamily="66" charset="0"/>
      <p:regular r:id="rId56"/>
      <p:bold r:id="rId57"/>
      <p:italic r:id="rId58"/>
      <p:boldItalic r:id="rId59"/>
    </p:embeddedFont>
    <p:embeddedFont>
      <p:font typeface="Garamond" panose="02020404030301010803" pitchFamily="18" charset="0"/>
      <p:regular r:id="rId60"/>
      <p:bold r:id="rId61"/>
      <p:italic r:id="rId62"/>
    </p:embeddedFont>
  </p:embeddedFontLst>
  <p:defaultTextStyle>
    <a:defPPr>
      <a:defRPr lang="en-US"/>
    </a:defPPr>
    <a:lvl1pPr algn="l" rtl="0" fontAlgn="base">
      <a:lnSpc>
        <a:spcPct val="95000"/>
      </a:lnSpc>
      <a:spcBef>
        <a:spcPct val="0"/>
      </a:spcBef>
      <a:spcAft>
        <a:spcPct val="0"/>
      </a:spcAft>
      <a:buFont typeface="Arial" charset="0"/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1pPr>
    <a:lvl2pPr marL="457200" algn="l" rtl="0" fontAlgn="base">
      <a:lnSpc>
        <a:spcPct val="95000"/>
      </a:lnSpc>
      <a:spcBef>
        <a:spcPct val="0"/>
      </a:spcBef>
      <a:spcAft>
        <a:spcPct val="0"/>
      </a:spcAft>
      <a:buFont typeface="Arial" charset="0"/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2pPr>
    <a:lvl3pPr marL="914400" algn="l" rtl="0" fontAlgn="base">
      <a:lnSpc>
        <a:spcPct val="95000"/>
      </a:lnSpc>
      <a:spcBef>
        <a:spcPct val="0"/>
      </a:spcBef>
      <a:spcAft>
        <a:spcPct val="0"/>
      </a:spcAft>
      <a:buFont typeface="Arial" charset="0"/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3pPr>
    <a:lvl4pPr marL="1371600" algn="l" rtl="0" fontAlgn="base">
      <a:lnSpc>
        <a:spcPct val="95000"/>
      </a:lnSpc>
      <a:spcBef>
        <a:spcPct val="0"/>
      </a:spcBef>
      <a:spcAft>
        <a:spcPct val="0"/>
      </a:spcAft>
      <a:buFont typeface="Arial" charset="0"/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4pPr>
    <a:lvl5pPr marL="1828800" algn="l" rtl="0" fontAlgn="base">
      <a:lnSpc>
        <a:spcPct val="95000"/>
      </a:lnSpc>
      <a:spcBef>
        <a:spcPct val="0"/>
      </a:spcBef>
      <a:spcAft>
        <a:spcPct val="0"/>
      </a:spcAft>
      <a:buFont typeface="Arial" charset="0"/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577"/>
    <a:srgbClr val="FCF600"/>
    <a:srgbClr val="FFCC66"/>
    <a:srgbClr val="FFE28F"/>
    <a:srgbClr val="A6006A"/>
    <a:srgbClr val="CC9900"/>
    <a:srgbClr val="009900"/>
    <a:srgbClr val="0092A7"/>
    <a:srgbClr val="5692C9"/>
    <a:srgbClr val="D4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5878" autoAdjust="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Files%20Penn\Patients\Clinical%20hours%20and%20supervisio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Total</c:v>
                </c:pt>
              </c:strCache>
            </c:strRef>
          </c:tx>
          <c:spPr>
            <a:ln w="508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Pre-treatment</c:v>
                </c:pt>
                <c:pt idx="1">
                  <c:v>Post-treatment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58</c:v>
                </c:pt>
                <c:pt idx="1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CA-47A9-8E9D-49DFEF3A753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SD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Pre-treatment</c:v>
                </c:pt>
                <c:pt idx="1">
                  <c:v>Post-treatment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38</c:v>
                </c:pt>
                <c:pt idx="1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CA-47A9-8E9D-49DFEF3A753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IR</c:v>
                </c:pt>
              </c:strCache>
            </c:strRef>
          </c:tx>
          <c:spPr>
            <a:ln w="5080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Pre-treatment</c:v>
                </c:pt>
                <c:pt idx="1">
                  <c:v>Post-treatment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12</c:v>
                </c:pt>
                <c:pt idx="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CA-47A9-8E9D-49DFEF3A753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SR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Pre-treatment</c:v>
                </c:pt>
                <c:pt idx="1">
                  <c:v>Post-treatment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</c:v>
                </c:pt>
                <c:pt idx="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CA-47A9-8E9D-49DFEF3A7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267648"/>
        <c:axId val="112269184"/>
      </c:lineChart>
      <c:catAx>
        <c:axId val="112267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2269184"/>
        <c:crosses val="autoZero"/>
        <c:auto val="1"/>
        <c:lblAlgn val="ctr"/>
        <c:lblOffset val="100"/>
        <c:noMultiLvlLbl val="0"/>
      </c:catAx>
      <c:valAx>
        <c:axId val="11226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267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BDI</c:v>
          </c:tx>
          <c:spPr>
            <a:ln w="508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('Direct Clinical Hours'!$D$13;'Direct Clinical Hours'!$D$18;'Direct Clinical Hours'!$D$24;'Direct Clinical Hours'!$D$27;'Direct Clinical Hours'!$D$31;'Direct Clinical Hours'!$D$34;'Direct Clinical Hours'!$D$38;'Direct Clinical Hours'!$D$40;'Direct Clinical Hours'!$D$48;'Direct Clinical Hours'!$D$53;'Direct Clinical Hours'!$D$55;'Direct Clinical Hours'!$D$63;'Direct Clinical Hours'!$D$69)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('Direct Clinical Hours'!$F$13;'Direct Clinical Hours'!$F$18;'Direct Clinical Hours'!$F$24;'Direct Clinical Hours'!$F$27;'Direct Clinical Hours'!$F$31;'Direct Clinical Hours'!$F$34;'Direct Clinical Hours'!$F$38;'Direct Clinical Hours'!$F$40;'Direct Clinical Hours'!$F$48;'Direct Clinical Hours'!$F$53;'Direct Clinical Hours'!$F$55;'Direct Clinical Hours'!$F$63;'Direct Clinical Hours'!$F$69)</c:f>
              <c:numCache>
                <c:formatCode>General</c:formatCode>
                <c:ptCount val="13"/>
                <c:pt idx="0">
                  <c:v>12</c:v>
                </c:pt>
                <c:pt idx="1">
                  <c:v>19</c:v>
                </c:pt>
                <c:pt idx="2">
                  <c:v>13</c:v>
                </c:pt>
                <c:pt idx="3">
                  <c:v>26</c:v>
                </c:pt>
                <c:pt idx="4">
                  <c:v>27</c:v>
                </c:pt>
                <c:pt idx="5">
                  <c:v>31</c:v>
                </c:pt>
                <c:pt idx="6">
                  <c:v>21</c:v>
                </c:pt>
                <c:pt idx="7">
                  <c:v>14</c:v>
                </c:pt>
                <c:pt idx="8">
                  <c:v>14</c:v>
                </c:pt>
                <c:pt idx="9">
                  <c:v>16</c:v>
                </c:pt>
                <c:pt idx="10">
                  <c:v>20</c:v>
                </c:pt>
                <c:pt idx="11">
                  <c:v>9</c:v>
                </c:pt>
                <c:pt idx="1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03-4DEF-B5EF-B54BA74E0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288192"/>
        <c:axId val="99290112"/>
      </c:lineChart>
      <c:catAx>
        <c:axId val="99288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nl-NL"/>
          </a:p>
        </c:txPr>
        <c:crossAx val="99290112"/>
        <c:crosses val="autoZero"/>
        <c:auto val="1"/>
        <c:lblAlgn val="ctr"/>
        <c:lblOffset val="100"/>
        <c:noMultiLvlLbl val="0"/>
      </c:catAx>
      <c:valAx>
        <c:axId val="992901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score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nl-NL"/>
          </a:p>
        </c:txPr>
        <c:crossAx val="992881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400"/>
          </a:pPr>
          <a:endParaRPr lang="nl-NL"/>
        </a:p>
      </c:txPr>
    </c:legend>
    <c:plotVisOnly val="1"/>
    <c:dispBlanksAs val="span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No signal</c:v>
                </c:pt>
                <c:pt idx="1">
                  <c:v>1 signal</c:v>
                </c:pt>
                <c:pt idx="2">
                  <c:v>2 signals</c:v>
                </c:pt>
                <c:pt idx="3">
                  <c:v>&gt; 2 signals</c:v>
                </c:pt>
              </c:strCache>
            </c:strRef>
          </c:cat>
          <c:val>
            <c:numRef>
              <c:f>Blad1!$B$2:$B$5</c:f>
              <c:numCache>
                <c:formatCode>0.00</c:formatCode>
                <c:ptCount val="4"/>
                <c:pt idx="0" formatCode="General">
                  <c:v>0.3</c:v>
                </c:pt>
                <c:pt idx="1">
                  <c:v>0.53</c:v>
                </c:pt>
                <c:pt idx="2" formatCode="General">
                  <c:v>0.7</c:v>
                </c:pt>
                <c:pt idx="3" formatCode="General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5-4B3A-AA28-C468A0146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607343"/>
        <c:axId val="953605679"/>
      </c:barChart>
      <c:catAx>
        <c:axId val="95360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53605679"/>
        <c:crosses val="autoZero"/>
        <c:auto val="1"/>
        <c:lblAlgn val="ctr"/>
        <c:lblOffset val="100"/>
        <c:noMultiLvlLbl val="0"/>
      </c:catAx>
      <c:valAx>
        <c:axId val="95360567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1800" dirty="0" err="1">
                    <a:latin typeface="+mn-lt"/>
                  </a:rPr>
                  <a:t>Probability</a:t>
                </a:r>
                <a:r>
                  <a:rPr lang="nl-NL" sz="1800" baseline="0" dirty="0">
                    <a:latin typeface="+mn-lt"/>
                  </a:rPr>
                  <a:t> of treatment failure</a:t>
                </a:r>
                <a:endParaRPr lang="nl-NL" sz="1800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3.8833924276599672E-3"/>
              <c:y val="0.137730612478806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53607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79962409359847"/>
          <c:y val="0.11944728684368543"/>
          <c:w val="0.61041620327120127"/>
          <c:h val="0.86753146529600156"/>
        </c:manualLayout>
      </c:layout>
      <c:lineChart>
        <c:grouping val="standard"/>
        <c:varyColors val="0"/>
        <c:ser>
          <c:idx val="0"/>
          <c:order val="0"/>
          <c:tx>
            <c:strRef>
              <c:f>Blad1!$C$1</c:f>
              <c:strCache>
                <c:ptCount val="1"/>
                <c:pt idx="0">
                  <c:v>Low risk therapeut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cat>
            <c:numRef>
              <c:f>Blad1!$A$2:$A$8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Blad1!$C$2:$C$8</c:f>
              <c:numCache>
                <c:formatCode>General</c:formatCode>
                <c:ptCount val="7"/>
                <c:pt idx="3">
                  <c:v>26</c:v>
                </c:pt>
                <c:pt idx="4">
                  <c:v>21</c:v>
                </c:pt>
                <c:pt idx="5">
                  <c:v>14</c:v>
                </c:pt>
                <c:pt idx="6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76-4DC7-B44C-60AC2E99B0C4}"/>
            </c:ext>
          </c:extLst>
        </c:ser>
        <c:ser>
          <c:idx val="1"/>
          <c:order val="1"/>
          <c:tx>
            <c:strRef>
              <c:f>Blad1!$D$1</c:f>
              <c:strCache>
                <c:ptCount val="1"/>
                <c:pt idx="0">
                  <c:v>High risk therapeut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Blad1!$A$2:$A$8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Blad1!$D$2:$D$8</c:f>
              <c:numCache>
                <c:formatCode>General</c:formatCode>
                <c:ptCount val="7"/>
                <c:pt idx="3">
                  <c:v>26</c:v>
                </c:pt>
                <c:pt idx="4">
                  <c:v>27</c:v>
                </c:pt>
                <c:pt idx="5">
                  <c:v>31</c:v>
                </c:pt>
                <c:pt idx="6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76-4DC7-B44C-60AC2E99B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152192"/>
        <c:axId val="136154496"/>
      </c:lineChart>
      <c:catAx>
        <c:axId val="136152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2400" dirty="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Tijd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6154496"/>
        <c:crosses val="autoZero"/>
        <c:auto val="1"/>
        <c:lblAlgn val="ctr"/>
        <c:lblOffset val="100"/>
        <c:noMultiLvlLbl val="0"/>
      </c:catAx>
      <c:valAx>
        <c:axId val="1361544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190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61521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Patiënt A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numRef>
              <c:f>Blad1!$A$2:$A$7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Blad1!$B$2:$B$7</c:f>
              <c:numCache>
                <c:formatCode>General</c:formatCode>
                <c:ptCount val="6"/>
                <c:pt idx="0">
                  <c:v>10</c:v>
                </c:pt>
                <c:pt idx="1">
                  <c:v>17</c:v>
                </c:pt>
                <c:pt idx="2">
                  <c:v>11</c:v>
                </c:pt>
                <c:pt idx="3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1C-4913-8AB9-0DA2C84C5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43840"/>
        <c:axId val="168563840"/>
      </c:lineChart>
      <c:catAx>
        <c:axId val="136243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20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8563840"/>
        <c:crosses val="autoZero"/>
        <c:auto val="1"/>
        <c:lblAlgn val="ctr"/>
        <c:lblOffset val="100"/>
        <c:noMultiLvlLbl val="0"/>
      </c:catAx>
      <c:valAx>
        <c:axId val="1685638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2000" dirty="0" err="1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Symptoms</a:t>
                </a:r>
                <a:endParaRPr lang="nl-NL" sz="2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7.3250996905693325E-3"/>
              <c:y val="2.639342623548725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one"/>
        <c:spPr>
          <a:noFill/>
          <a:ln w="19050">
            <a:solidFill>
              <a:schemeClr val="tx1">
                <a:lumMod val="85000"/>
                <a:lumOff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6243840"/>
        <c:crosses val="autoZero"/>
        <c:crossBetween val="between"/>
      </c:valAx>
      <c:spPr>
        <a:noFill/>
        <a:ln w="2222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 lang="en-US" sz="2300" b="0" dirty="0">
                <a:solidFill>
                  <a:srgbClr val="002060"/>
                </a:solidFill>
              </a:rPr>
              <a:t>Patient</a:t>
            </a:r>
            <a:r>
              <a:rPr lang="en-US" sz="2300" b="0" baseline="0" dirty="0">
                <a:solidFill>
                  <a:srgbClr val="002060"/>
                </a:solidFill>
              </a:rPr>
              <a:t> Response Patterns: How Different Patients can Show – or not Show – Differences in Therapy Quality</a:t>
            </a:r>
            <a:endParaRPr lang="en-US" sz="2300" b="0" dirty="0">
              <a:solidFill>
                <a:srgbClr val="002060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959628657528918"/>
          <c:y val="0.156141878098571"/>
          <c:w val="0.81763672596480996"/>
          <c:h val="0.7145145815106432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Spontaneous Remitter</c:v>
                </c:pt>
              </c:strCache>
            </c:strRef>
          </c:tx>
          <c:spPr>
            <a:ln w="38100" cmpd="sng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Absent</c:v>
                </c:pt>
                <c:pt idx="1">
                  <c:v>Modest</c:v>
                </c:pt>
                <c:pt idx="2">
                  <c:v>Good</c:v>
                </c:pt>
                <c:pt idx="3">
                  <c:v>Excellent</c:v>
                </c:pt>
                <c:pt idx="4">
                  <c:v>Highest</c:v>
                </c:pt>
              </c:strCache>
            </c:strRef>
          </c:cat>
          <c:val>
            <c:numRef>
              <c:f>Sheet1!$B$2:$F$2</c:f>
              <c:numCache>
                <c:formatCode>0.0%</c:formatCode>
                <c:ptCount val="5"/>
                <c:pt idx="0">
                  <c:v>0.995</c:v>
                </c:pt>
                <c:pt idx="1">
                  <c:v>0.995</c:v>
                </c:pt>
                <c:pt idx="2">
                  <c:v>0.995</c:v>
                </c:pt>
                <c:pt idx="3">
                  <c:v>0.995</c:v>
                </c:pt>
                <c:pt idx="4">
                  <c:v>0.995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67-4CFD-827C-FD5D42B6AB7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Absent</c:v>
                </c:pt>
                <c:pt idx="1">
                  <c:v>Modest</c:v>
                </c:pt>
                <c:pt idx="2">
                  <c:v>Good</c:v>
                </c:pt>
                <c:pt idx="3">
                  <c:v>Excellent</c:v>
                </c:pt>
                <c:pt idx="4">
                  <c:v>Highest</c:v>
                </c:pt>
              </c:strCache>
            </c:strRef>
          </c:cat>
          <c:val>
            <c:numRef>
              <c:f>Sheet1!$B$3:$F$3</c:f>
              <c:numCache>
                <c:formatCode>0.0%</c:formatCode>
                <c:ptCount val="5"/>
                <c:pt idx="0">
                  <c:v>0.75000000000000044</c:v>
                </c:pt>
                <c:pt idx="1">
                  <c:v>0.98499999999999999</c:v>
                </c:pt>
                <c:pt idx="2">
                  <c:v>0.98499999999999999</c:v>
                </c:pt>
                <c:pt idx="3">
                  <c:v>0.98499999999999999</c:v>
                </c:pt>
                <c:pt idx="4">
                  <c:v>0.98499999999999999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67-4CFD-827C-FD5D42B6AB7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Easy</c:v>
                </c:pt>
              </c:strCache>
            </c:strRef>
          </c:tx>
          <c:spPr>
            <a:ln w="3804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Absent</c:v>
                </c:pt>
                <c:pt idx="1">
                  <c:v>Modest</c:v>
                </c:pt>
                <c:pt idx="2">
                  <c:v>Good</c:v>
                </c:pt>
                <c:pt idx="3">
                  <c:v>Excellent</c:v>
                </c:pt>
                <c:pt idx="4">
                  <c:v>Highest</c:v>
                </c:pt>
              </c:strCache>
            </c:strRef>
          </c:cat>
          <c:val>
            <c:numRef>
              <c:f>Sheet1!$B$4:$F$4</c:f>
              <c:numCache>
                <c:formatCode>0.0%</c:formatCode>
                <c:ptCount val="5"/>
                <c:pt idx="0">
                  <c:v>0.5</c:v>
                </c:pt>
                <c:pt idx="1">
                  <c:v>0.75000000000000044</c:v>
                </c:pt>
                <c:pt idx="2">
                  <c:v>0.97500000000000031</c:v>
                </c:pt>
                <c:pt idx="3">
                  <c:v>0.97500000000000031</c:v>
                </c:pt>
                <c:pt idx="4">
                  <c:v>0.97500000000000031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67-4CFD-827C-FD5D42B6AB7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 w="38040" cmpd="sng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Absent</c:v>
                </c:pt>
                <c:pt idx="1">
                  <c:v>Modest</c:v>
                </c:pt>
                <c:pt idx="2">
                  <c:v>Good</c:v>
                </c:pt>
                <c:pt idx="3">
                  <c:v>Excellent</c:v>
                </c:pt>
                <c:pt idx="4">
                  <c:v>Highest</c:v>
                </c:pt>
              </c:strCache>
            </c:strRef>
          </c:cat>
          <c:val>
            <c:numRef>
              <c:f>Sheet1!$B$5:$F$5</c:f>
              <c:numCache>
                <c:formatCode>0.0%</c:formatCode>
                <c:ptCount val="5"/>
                <c:pt idx="0">
                  <c:v>0.25</c:v>
                </c:pt>
                <c:pt idx="1">
                  <c:v>0.5</c:v>
                </c:pt>
                <c:pt idx="2">
                  <c:v>0.75000000000000044</c:v>
                </c:pt>
                <c:pt idx="3">
                  <c:v>0.96500000000000041</c:v>
                </c:pt>
                <c:pt idx="4">
                  <c:v>0.96500000000000041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67-4CFD-827C-FD5D42B6AB7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Intractable</c:v>
                </c:pt>
              </c:strCache>
            </c:strRef>
          </c:tx>
          <c:spPr>
            <a:ln w="508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Absent</c:v>
                </c:pt>
                <c:pt idx="1">
                  <c:v>Modest</c:v>
                </c:pt>
                <c:pt idx="2">
                  <c:v>Good</c:v>
                </c:pt>
                <c:pt idx="3">
                  <c:v>Excellent</c:v>
                </c:pt>
                <c:pt idx="4">
                  <c:v>Highest</c:v>
                </c:pt>
              </c:strCache>
            </c:strRef>
          </c:cat>
          <c:val>
            <c:numRef>
              <c:f>Sheet1!$B$6:$F$6</c:f>
              <c:numCache>
                <c:formatCode>0.0%</c:formatCode>
                <c:ptCount val="5"/>
                <c:pt idx="0">
                  <c:v>5.0000000000000036E-3</c:v>
                </c:pt>
                <c:pt idx="1">
                  <c:v>5.0000000000000036E-3</c:v>
                </c:pt>
                <c:pt idx="2">
                  <c:v>5.0000000000000036E-3</c:v>
                </c:pt>
                <c:pt idx="3">
                  <c:v>5.0000000000000036E-3</c:v>
                </c:pt>
                <c:pt idx="4">
                  <c:v>5.0000000000000036E-3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067-4CFD-827C-FD5D42B6AB7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none"/>
          </c:marker>
          <c:dPt>
            <c:idx val="4"/>
            <c:bubble3D val="0"/>
            <c:spPr>
              <a:ln w="38100" cmpd="sng">
                <a:solidFill>
                  <a:schemeClr val="tx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5-8067-4CFD-827C-FD5D42B6AB71}"/>
              </c:ext>
            </c:extLst>
          </c:dPt>
          <c:cat>
            <c:strRef>
              <c:f>Sheet1!$B$1:$F$1</c:f>
              <c:strCache>
                <c:ptCount val="5"/>
                <c:pt idx="0">
                  <c:v>Absent</c:v>
                </c:pt>
                <c:pt idx="1">
                  <c:v>Modest</c:v>
                </c:pt>
                <c:pt idx="2">
                  <c:v>Good</c:v>
                </c:pt>
                <c:pt idx="3">
                  <c:v>Excellent</c:v>
                </c:pt>
                <c:pt idx="4">
                  <c:v>Highest</c:v>
                </c:pt>
              </c:strCache>
            </c:strRef>
          </c:cat>
          <c:val>
            <c:numRef>
              <c:f>Sheet1!$B$7:$F$7</c:f>
              <c:numCache>
                <c:formatCode>0.0%</c:formatCode>
                <c:ptCount val="5"/>
                <c:pt idx="0">
                  <c:v>1.5000000000000008E-2</c:v>
                </c:pt>
                <c:pt idx="1">
                  <c:v>1.5000000000000008E-2</c:v>
                </c:pt>
                <c:pt idx="2">
                  <c:v>1.5000000000000008E-2</c:v>
                </c:pt>
                <c:pt idx="3">
                  <c:v>1.5000000000000008E-2</c:v>
                </c:pt>
                <c:pt idx="4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067-4CFD-827C-FD5D42B6AB71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Challenging</c:v>
                </c:pt>
              </c:strCache>
            </c:strRef>
          </c:tx>
          <c:spPr>
            <a:ln w="381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Absent</c:v>
                </c:pt>
                <c:pt idx="1">
                  <c:v>Modest</c:v>
                </c:pt>
                <c:pt idx="2">
                  <c:v>Good</c:v>
                </c:pt>
                <c:pt idx="3">
                  <c:v>Excellent</c:v>
                </c:pt>
                <c:pt idx="4">
                  <c:v>Highest</c:v>
                </c:pt>
              </c:strCache>
            </c:strRef>
          </c:cat>
          <c:val>
            <c:numRef>
              <c:f>Sheet1!$B$8:$F$8</c:f>
              <c:numCache>
                <c:formatCode>0.0%</c:formatCode>
                <c:ptCount val="5"/>
                <c:pt idx="0">
                  <c:v>2.5000000000000012E-2</c:v>
                </c:pt>
                <c:pt idx="1">
                  <c:v>2.5000000000000012E-2</c:v>
                </c:pt>
                <c:pt idx="2">
                  <c:v>2.5000000000000012E-2</c:v>
                </c:pt>
                <c:pt idx="3">
                  <c:v>0.25</c:v>
                </c:pt>
                <c:pt idx="4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067-4CFD-827C-FD5D42B6AB71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ln w="38100" cmpd="sng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Absent</c:v>
                </c:pt>
                <c:pt idx="1">
                  <c:v>Modest</c:v>
                </c:pt>
                <c:pt idx="2">
                  <c:v>Good</c:v>
                </c:pt>
                <c:pt idx="3">
                  <c:v>Excellent</c:v>
                </c:pt>
                <c:pt idx="4">
                  <c:v>Highest</c:v>
                </c:pt>
              </c:strCache>
            </c:strRef>
          </c:cat>
          <c:val>
            <c:numRef>
              <c:f>Sheet1!$B$9:$F$9</c:f>
              <c:numCache>
                <c:formatCode>0.0%</c:formatCode>
                <c:ptCount val="5"/>
                <c:pt idx="0">
                  <c:v>3.500000000000001E-2</c:v>
                </c:pt>
                <c:pt idx="1">
                  <c:v>3.500000000000001E-2</c:v>
                </c:pt>
                <c:pt idx="2">
                  <c:v>0.25</c:v>
                </c:pt>
                <c:pt idx="3">
                  <c:v>0.5</c:v>
                </c:pt>
                <c:pt idx="4">
                  <c:v>0.75000000000000044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067-4CFD-827C-FD5D42B6AB71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Pliant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Absent</c:v>
                </c:pt>
                <c:pt idx="1">
                  <c:v>Modest</c:v>
                </c:pt>
                <c:pt idx="2">
                  <c:v>Good</c:v>
                </c:pt>
                <c:pt idx="3">
                  <c:v>Excellent</c:v>
                </c:pt>
                <c:pt idx="4">
                  <c:v>Highest</c:v>
                </c:pt>
              </c:strCache>
            </c:strRef>
          </c:cat>
          <c:val>
            <c:numRef>
              <c:f>Sheet1!$B$10:$F$10</c:f>
              <c:numCache>
                <c:formatCode>0.0%</c:formatCode>
                <c:ptCount val="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0.75000000000000044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067-4CFD-827C-FD5D42B6A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347328"/>
        <c:axId val="189348864"/>
      </c:lineChart>
      <c:catAx>
        <c:axId val="18934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893488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9348864"/>
        <c:scaling>
          <c:orientation val="minMax"/>
          <c:max val="1"/>
          <c:min val="0"/>
        </c:scaling>
        <c:delete val="0"/>
        <c:axPos val="l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26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89347328"/>
        <c:crossesAt val="1"/>
        <c:crossBetween val="between"/>
        <c:majorUnit val="0.25"/>
      </c:valAx>
      <c:spPr>
        <a:noFill/>
        <a:ln w="1268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Control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2.4</c:v>
                </c:pt>
                <c:pt idx="1">
                  <c:v>2.37</c:v>
                </c:pt>
                <c:pt idx="2">
                  <c:v>2.33</c:v>
                </c:pt>
                <c:pt idx="3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E9-426A-A2A8-1563DA5E95D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ROM Fb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2.3170000000000002</c:v>
                </c:pt>
                <c:pt idx="2">
                  <c:v>2.234</c:v>
                </c:pt>
                <c:pt idx="3">
                  <c:v>2.15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E9-426A-A2A8-1563DA5E95D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CST Fb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cat>
          <c:val>
            <c:numRef>
              <c:f>Blad1!$D$2:$D$5</c:f>
              <c:numCache>
                <c:formatCode>General</c:formatCode>
                <c:ptCount val="4"/>
                <c:pt idx="0">
                  <c:v>2.4</c:v>
                </c:pt>
                <c:pt idx="1">
                  <c:v>2.27</c:v>
                </c:pt>
                <c:pt idx="2">
                  <c:v>2.13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E9-426A-A2A8-1563DA5E9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962688"/>
        <c:axId val="168977152"/>
      </c:lineChart>
      <c:catAx>
        <c:axId val="168962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2400" b="1" dirty="0" err="1">
                    <a:solidFill>
                      <a:srgbClr val="0C2577"/>
                    </a:solidFill>
                  </a:rPr>
                  <a:t>Session</a:t>
                </a:r>
                <a:endParaRPr lang="nl-NL" sz="2400" b="1" dirty="0">
                  <a:solidFill>
                    <a:srgbClr val="0C2577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8977152"/>
        <c:crosses val="autoZero"/>
        <c:auto val="1"/>
        <c:lblAlgn val="ctr"/>
        <c:lblOffset val="100"/>
        <c:noMultiLvlLbl val="0"/>
      </c:catAx>
      <c:valAx>
        <c:axId val="168977152"/>
        <c:scaling>
          <c:orientation val="minMax"/>
          <c:max val="3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2000" b="1" dirty="0" err="1">
                    <a:solidFill>
                      <a:srgbClr val="0C2577"/>
                    </a:solidFill>
                  </a:rPr>
                  <a:t>Expected</a:t>
                </a:r>
                <a:r>
                  <a:rPr lang="nl-NL" sz="2000" b="1" dirty="0">
                    <a:solidFill>
                      <a:srgbClr val="0C2577"/>
                    </a:solidFill>
                  </a:rPr>
                  <a:t> change </a:t>
                </a:r>
                <a:r>
                  <a:rPr lang="nl-NL" sz="2000" b="1" dirty="0" err="1">
                    <a:solidFill>
                      <a:srgbClr val="0C2577"/>
                    </a:solidFill>
                  </a:rPr>
                  <a:t>during</a:t>
                </a:r>
                <a:r>
                  <a:rPr lang="nl-NL" sz="2000" b="1" baseline="0" dirty="0">
                    <a:solidFill>
                      <a:srgbClr val="0C2577"/>
                    </a:solidFill>
                  </a:rPr>
                  <a:t> treatment</a:t>
                </a:r>
                <a:endParaRPr lang="nl-NL" sz="2000" b="1" dirty="0">
                  <a:solidFill>
                    <a:srgbClr val="0C2577"/>
                  </a:solidFill>
                </a:endParaRPr>
              </a:p>
            </c:rich>
          </c:tx>
          <c:layout>
            <c:manualLayout>
              <c:xMode val="edge"/>
              <c:yMode val="edge"/>
              <c:x val="4.9449334289959476E-3"/>
              <c:y val="1.366332105131362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896268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885996890712474"/>
          <c:y val="5.1482700409003206E-2"/>
          <c:w val="0.15166954450543918"/>
          <c:h val="0.210152852375574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0.01609</cdr:x>
      <cdr:y>0.95149</cdr:y>
    </cdr:from>
    <cdr:to>
      <cdr:x>0.311</cdr:x>
      <cdr:y>0.99168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147103" y="6525345"/>
          <a:ext cx="2696704" cy="275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600" dirty="0" err="1">
              <a:solidFill>
                <a:schemeClr val="bg1"/>
              </a:solidFill>
            </a:rPr>
            <a:t>DeRubeis</a:t>
          </a:r>
          <a:r>
            <a:rPr lang="nl-NL" sz="1600" dirty="0">
              <a:solidFill>
                <a:schemeClr val="bg1"/>
              </a:solidFill>
            </a:rPr>
            <a:t> et al, 2014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C079CF7-1AFC-4FC2-B0EB-309C521E852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42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FF672-DD15-4F96-A2C5-D6F9EA7E39B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/>
              <a:t>So lets go back to evidence based practice. What is the evidence for psychotherapy? It is effective for most patients. There is a vast amount of evidence for that.  However, in clinical practice results are not as good…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F832FB-4E3F-40EE-89E8-E7AA39EC5C92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053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eaLnBrk="1" hangingPunct="1"/>
            <a:fld id="{9133181C-A910-48B5-8A14-F09AFE5496DB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84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859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5057775"/>
            <a:ext cx="9144000" cy="1438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0" y="0"/>
            <a:ext cx="9144000" cy="4340225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buFontTx/>
              <a:buChar char="•"/>
            </a:pPr>
            <a:endParaRPr lang="nl-NL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08500"/>
            <a:ext cx="8064500" cy="360363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916862" cy="14398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3024188" y="6521450"/>
            <a:ext cx="6119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600" b="1"/>
              <a:t>Discover the world at Leiden University</a:t>
            </a:r>
          </a:p>
        </p:txBody>
      </p:sp>
      <p:pic>
        <p:nvPicPr>
          <p:cNvPr id="5193" name="Picture 73" descr="Logo-UniversiteitLeiden-NL-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221288"/>
            <a:ext cx="2681288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25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333375"/>
            <a:ext cx="2033587" cy="5543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5949950" cy="5543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641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64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E7E7FAC-C34D-417F-87C3-12D18CF45053}" type="slidenum">
              <a:rPr lang="en-US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3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36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87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399097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399256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04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93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84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64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6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07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1359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88" name="Text Box 64"/>
          <p:cNvSpPr txBox="1">
            <a:spLocks noChangeArrowheads="1"/>
          </p:cNvSpPr>
          <p:nvPr/>
        </p:nvSpPr>
        <p:spPr bwMode="auto">
          <a:xfrm>
            <a:off x="3024188" y="6521450"/>
            <a:ext cx="6119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600" b="1"/>
              <a:t>Discover the world at Leiden University</a:t>
            </a:r>
          </a:p>
        </p:txBody>
      </p:sp>
      <p:sp>
        <p:nvSpPr>
          <p:cNvPr id="1089" name="Rectangle 6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1359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</a:p>
          <a:p>
            <a:pPr lvl="2"/>
            <a:r>
              <a:rPr lang="en-US"/>
              <a:t>Text</a:t>
            </a:r>
          </a:p>
          <a:p>
            <a:pPr lvl="3"/>
            <a:r>
              <a:rPr lang="en-US"/>
              <a:t>Text</a:t>
            </a:r>
          </a:p>
          <a:p>
            <a:pPr lvl="4"/>
            <a:r>
              <a:rPr lang="en-US"/>
              <a:t>Text</a:t>
            </a:r>
          </a:p>
          <a:p>
            <a:pPr lvl="4"/>
            <a:r>
              <a:rPr lang="en-US"/>
              <a:t>Text</a:t>
            </a:r>
          </a:p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har char="•"/>
        <a:defRPr sz="3200">
          <a:solidFill>
            <a:srgbClr val="0C25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Char char="•"/>
        <a:defRPr sz="2800">
          <a:solidFill>
            <a:srgbClr val="0C2577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rgbClr val="0C2577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C2577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C2577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C2577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C2577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C2577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C2577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mdejong.net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3568" y="764704"/>
            <a:ext cx="7704856" cy="2376264"/>
          </a:xfrm>
        </p:spPr>
        <p:txBody>
          <a:bodyPr/>
          <a:lstStyle/>
          <a:p>
            <a:r>
              <a:rPr lang="en-US" dirty="0">
                <a:solidFill>
                  <a:srgbClr val="FCF600"/>
                </a:solidFill>
              </a:rPr>
              <a:t>Routine Outcome Monitoring: the good, the bad, and the ugly</a:t>
            </a:r>
            <a:endParaRPr lang="en-US" sz="3600" dirty="0">
              <a:solidFill>
                <a:srgbClr val="FCF600"/>
              </a:solidFill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508500"/>
            <a:ext cx="8532812" cy="360363"/>
          </a:xfrm>
          <a:noFill/>
          <a:ln/>
        </p:spPr>
        <p:txBody>
          <a:bodyPr/>
          <a:lstStyle/>
          <a:p>
            <a:r>
              <a:rPr lang="en-US" sz="2200" dirty="0">
                <a:latin typeface="Georgia" panose="02040502050405020303" pitchFamily="18" charset="0"/>
              </a:rPr>
              <a:t>Kim de Jong, PhD | CORC Member’s Forum, November 22, 2017		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 we </a:t>
            </a:r>
            <a:r>
              <a:rPr lang="nl-NL" dirty="0" err="1"/>
              <a:t>overestimate</a:t>
            </a:r>
            <a:r>
              <a:rPr lang="nl-NL" dirty="0"/>
              <a:t> </a:t>
            </a:r>
            <a:r>
              <a:rPr lang="nl-NL" dirty="0" err="1"/>
              <a:t>ourselves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Self-serving</a:t>
            </a:r>
            <a:r>
              <a:rPr lang="nl-NL" dirty="0"/>
              <a:t> bias: </a:t>
            </a:r>
          </a:p>
          <a:p>
            <a:pPr lvl="1"/>
            <a:r>
              <a:rPr lang="nl-NL" dirty="0"/>
              <a:t>2/3 of </a:t>
            </a:r>
            <a:r>
              <a:rPr lang="nl-NL" dirty="0" err="1"/>
              <a:t>clinicians</a:t>
            </a:r>
            <a:r>
              <a:rPr lang="nl-NL" dirty="0"/>
              <a:t> </a:t>
            </a:r>
            <a:r>
              <a:rPr lang="nl-NL" dirty="0" err="1"/>
              <a:t>consider</a:t>
            </a:r>
            <a:r>
              <a:rPr lang="nl-NL" dirty="0"/>
              <a:t> </a:t>
            </a:r>
            <a:r>
              <a:rPr lang="nl-NL" dirty="0" err="1"/>
              <a:t>themselves</a:t>
            </a:r>
            <a:r>
              <a:rPr lang="nl-NL" dirty="0"/>
              <a:t> to </a:t>
            </a:r>
            <a:r>
              <a:rPr lang="nl-NL" dirty="0" err="1"/>
              <a:t>be</a:t>
            </a:r>
            <a:r>
              <a:rPr lang="nl-NL" dirty="0"/>
              <a:t> in the top 75% of </a:t>
            </a:r>
            <a:r>
              <a:rPr lang="nl-NL" dirty="0" err="1"/>
              <a:t>their</a:t>
            </a:r>
            <a:r>
              <a:rPr lang="nl-NL" dirty="0"/>
              <a:t> field</a:t>
            </a:r>
          </a:p>
          <a:p>
            <a:pPr lvl="1"/>
            <a:r>
              <a:rPr lang="nl-NL" dirty="0"/>
              <a:t>0% belief </a:t>
            </a:r>
            <a:r>
              <a:rPr lang="nl-NL" dirty="0" err="1"/>
              <a:t>themselves</a:t>
            </a:r>
            <a:r>
              <a:rPr lang="nl-NL" dirty="0"/>
              <a:t> to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below</a:t>
            </a:r>
            <a:r>
              <a:rPr lang="nl-NL" dirty="0"/>
              <a:t> average</a:t>
            </a:r>
          </a:p>
          <a:p>
            <a:r>
              <a:rPr lang="nl-NL" dirty="0" err="1"/>
              <a:t>Therapy</a:t>
            </a:r>
            <a:r>
              <a:rPr lang="nl-NL" dirty="0"/>
              <a:t> </a:t>
            </a:r>
            <a:r>
              <a:rPr lang="nl-NL" dirty="0" err="1"/>
              <a:t>rationale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Do </a:t>
            </a:r>
            <a:r>
              <a:rPr lang="nl-NL" dirty="0" err="1"/>
              <a:t>patients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to </a:t>
            </a:r>
            <a:r>
              <a:rPr lang="nl-NL" dirty="0" err="1"/>
              <a:t>get</a:t>
            </a:r>
            <a:r>
              <a:rPr lang="nl-NL" dirty="0"/>
              <a:t> </a:t>
            </a:r>
            <a:r>
              <a:rPr lang="nl-NL" dirty="0" err="1"/>
              <a:t>worse</a:t>
            </a:r>
            <a:r>
              <a:rPr lang="nl-NL" dirty="0"/>
              <a:t> </a:t>
            </a:r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get</a:t>
            </a:r>
            <a:r>
              <a:rPr lang="nl-NL" dirty="0"/>
              <a:t> </a:t>
            </a:r>
            <a:r>
              <a:rPr lang="nl-NL" dirty="0" err="1"/>
              <a:t>better</a:t>
            </a:r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041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Effectiveness</a:t>
            </a:r>
            <a:r>
              <a:rPr lang="nl-NL" dirty="0"/>
              <a:t> of feedback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4242"/>
            <a:ext cx="3838193" cy="38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03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352159" cy="633413"/>
          </a:xfrm>
        </p:spPr>
        <p:txBody>
          <a:bodyPr/>
          <a:lstStyle/>
          <a:p>
            <a:r>
              <a:rPr lang="nl-NL" dirty="0"/>
              <a:t>Does feedback </a:t>
            </a:r>
            <a:r>
              <a:rPr lang="nl-NL" dirty="0" err="1"/>
              <a:t>improve</a:t>
            </a:r>
            <a:r>
              <a:rPr lang="nl-NL" dirty="0"/>
              <a:t> </a:t>
            </a:r>
            <a:r>
              <a:rPr lang="nl-NL" dirty="0" err="1"/>
              <a:t>outcomes</a:t>
            </a:r>
            <a:r>
              <a:rPr lang="nl-NL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4 meta-analyses:</a:t>
            </a:r>
          </a:p>
          <a:p>
            <a:pPr lvl="1"/>
            <a:r>
              <a:rPr lang="nl-NL" dirty="0"/>
              <a:t>Lambert et al., 2003</a:t>
            </a:r>
          </a:p>
          <a:p>
            <a:pPr lvl="1"/>
            <a:r>
              <a:rPr lang="nl-NL" dirty="0" err="1"/>
              <a:t>Shimokawa</a:t>
            </a:r>
            <a:r>
              <a:rPr lang="nl-NL" dirty="0"/>
              <a:t>, Lambert, &amp; Smart, 2010</a:t>
            </a:r>
          </a:p>
          <a:p>
            <a:pPr lvl="1"/>
            <a:r>
              <a:rPr lang="nl-NL" dirty="0" err="1"/>
              <a:t>Knaup</a:t>
            </a:r>
            <a:r>
              <a:rPr lang="nl-NL" dirty="0"/>
              <a:t> et al., 2009</a:t>
            </a:r>
          </a:p>
          <a:p>
            <a:pPr lvl="1"/>
            <a:r>
              <a:rPr lang="nl-NL" dirty="0" err="1"/>
              <a:t>Kendrick</a:t>
            </a:r>
            <a:r>
              <a:rPr lang="nl-NL" dirty="0"/>
              <a:t> et al., 2016</a:t>
            </a:r>
          </a:p>
          <a:p>
            <a:r>
              <a:rPr lang="nl-NL" dirty="0"/>
              <a:t>Mixed </a:t>
            </a:r>
            <a:r>
              <a:rPr lang="nl-NL" dirty="0" err="1"/>
              <a:t>results</a:t>
            </a:r>
            <a:r>
              <a:rPr lang="nl-NL" dirty="0"/>
              <a:t>, feedback </a:t>
            </a:r>
            <a:r>
              <a:rPr lang="nl-NL" dirty="0" err="1"/>
              <a:t>seems</a:t>
            </a:r>
            <a:r>
              <a:rPr lang="nl-NL" dirty="0"/>
              <a:t> most </a:t>
            </a:r>
            <a:r>
              <a:rPr lang="nl-NL" dirty="0" err="1"/>
              <a:t>effective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NOT cases</a:t>
            </a:r>
          </a:p>
          <a:p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four</a:t>
            </a:r>
            <a:r>
              <a:rPr lang="nl-NL" dirty="0"/>
              <a:t> have </a:t>
            </a:r>
            <a:r>
              <a:rPr lang="nl-NL" dirty="0" err="1"/>
              <a:t>restrictions</a:t>
            </a:r>
            <a:endParaRPr lang="nl-NL" dirty="0"/>
          </a:p>
          <a:p>
            <a:r>
              <a:rPr lang="nl-NL" dirty="0" err="1"/>
              <a:t>Almost</a:t>
            </a:r>
            <a:r>
              <a:rPr lang="nl-NL" dirty="0"/>
              <a:t> no moderators found</a:t>
            </a:r>
          </a:p>
        </p:txBody>
      </p:sp>
    </p:spTree>
    <p:extLst>
      <p:ext uri="{BB962C8B-B14F-4D97-AF65-F5344CB8AC3E}">
        <p14:creationId xmlns:p14="http://schemas.microsoft.com/office/powerpoint/2010/main" val="5444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New meta-analysis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 dirty="0"/>
              <a:t>Most </a:t>
            </a:r>
            <a:r>
              <a:rPr lang="nl-NL" dirty="0" err="1"/>
              <a:t>inclusive</a:t>
            </a:r>
            <a:r>
              <a:rPr lang="nl-NL" dirty="0"/>
              <a:t> MA </a:t>
            </a:r>
            <a:r>
              <a:rPr lang="nl-NL" dirty="0" err="1"/>
              <a:t>so</a:t>
            </a:r>
            <a:r>
              <a:rPr lang="nl-NL" dirty="0"/>
              <a:t> far (43 studies)</a:t>
            </a:r>
          </a:p>
          <a:p>
            <a:pPr>
              <a:spcAft>
                <a:spcPts val="600"/>
              </a:spcAft>
            </a:pPr>
            <a:r>
              <a:rPr lang="nl-NL" dirty="0"/>
              <a:t>Three level mixed model meta-analysis</a:t>
            </a:r>
          </a:p>
          <a:p>
            <a:pPr>
              <a:spcAft>
                <a:spcPts val="600"/>
              </a:spcAft>
            </a:pPr>
            <a:r>
              <a:rPr lang="nl-NL" dirty="0" err="1"/>
              <a:t>Additional</a:t>
            </a:r>
            <a:r>
              <a:rPr lang="nl-NL" dirty="0"/>
              <a:t> data was </a:t>
            </a:r>
            <a:r>
              <a:rPr lang="nl-NL" dirty="0" err="1"/>
              <a:t>obtained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authors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allow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moderation</a:t>
            </a:r>
            <a:r>
              <a:rPr lang="nl-NL" dirty="0"/>
              <a:t> analyses</a:t>
            </a:r>
          </a:p>
          <a:p>
            <a:pPr>
              <a:spcAft>
                <a:spcPts val="600"/>
              </a:spcAft>
            </a:pPr>
            <a:r>
              <a:rPr lang="nl-NL" dirty="0"/>
              <a:t>High </a:t>
            </a:r>
            <a:r>
              <a:rPr lang="nl-NL" dirty="0" err="1"/>
              <a:t>integrity</a:t>
            </a:r>
            <a:r>
              <a:rPr lang="nl-NL" dirty="0"/>
              <a:t>:</a:t>
            </a:r>
          </a:p>
          <a:p>
            <a:pPr lvl="1">
              <a:spcAft>
                <a:spcPts val="600"/>
              </a:spcAft>
            </a:pPr>
            <a:r>
              <a:rPr lang="nl-NL" dirty="0"/>
              <a:t>Bias ratings</a:t>
            </a:r>
          </a:p>
          <a:p>
            <a:pPr lvl="1">
              <a:spcAft>
                <a:spcPts val="600"/>
              </a:spcAft>
            </a:pPr>
            <a:r>
              <a:rPr lang="nl-NL" dirty="0"/>
              <a:t>Independent ratings</a:t>
            </a:r>
          </a:p>
          <a:p>
            <a:pPr lvl="1">
              <a:spcAft>
                <a:spcPts val="600"/>
              </a:spcAft>
            </a:pPr>
            <a:r>
              <a:rPr lang="nl-NL" dirty="0"/>
              <a:t>Independent data-</a:t>
            </a:r>
            <a:r>
              <a:rPr lang="nl-NL" dirty="0" err="1"/>
              <a:t>extraction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3211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2" b="2245"/>
          <a:stretch/>
        </p:blipFill>
        <p:spPr bwMode="auto">
          <a:xfrm>
            <a:off x="1547664" y="185117"/>
            <a:ext cx="5472608" cy="670026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Rectangle 5"/>
          <p:cNvSpPr/>
          <p:nvPr/>
        </p:nvSpPr>
        <p:spPr bwMode="auto">
          <a:xfrm>
            <a:off x="6804248" y="6381328"/>
            <a:ext cx="2376264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6381328"/>
            <a:ext cx="2376264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1031250"/>
            <a:ext cx="2088232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Overall effect size = 0.17</a:t>
            </a:r>
            <a:endParaRPr lang="nl-NL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76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96752"/>
            <a:ext cx="8135937" cy="5256584"/>
          </a:xfrm>
        </p:spPr>
        <p:txBody>
          <a:bodyPr/>
          <a:lstStyle/>
          <a:p>
            <a:r>
              <a:rPr lang="en-US" dirty="0"/>
              <a:t>Checked for:</a:t>
            </a:r>
          </a:p>
          <a:p>
            <a:pPr lvl="1"/>
            <a:r>
              <a:rPr lang="en-US" dirty="0"/>
              <a:t>Feedback characteristics (e.g. timing, type)</a:t>
            </a:r>
          </a:p>
          <a:p>
            <a:pPr lvl="1"/>
            <a:r>
              <a:rPr lang="en-US" dirty="0"/>
              <a:t>Treatment characteristics (e.g. setting, duration)</a:t>
            </a:r>
          </a:p>
          <a:p>
            <a:pPr lvl="1"/>
            <a:r>
              <a:rPr lang="en-US" dirty="0"/>
              <a:t>Study characteristics (e.g. country, PIs ) </a:t>
            </a:r>
          </a:p>
          <a:p>
            <a:pPr lvl="1"/>
            <a:endParaRPr lang="nl-NL" dirty="0"/>
          </a:p>
          <a:p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significant moderator found:</a:t>
            </a:r>
          </a:p>
          <a:p>
            <a:pPr lvl="1"/>
            <a:r>
              <a:rPr lang="nl-NL" dirty="0" err="1"/>
              <a:t>One</a:t>
            </a:r>
            <a:r>
              <a:rPr lang="nl-NL" dirty="0"/>
              <a:t> feedback instrument </a:t>
            </a:r>
            <a:r>
              <a:rPr lang="nl-NL" dirty="0" err="1"/>
              <a:t>seemed</a:t>
            </a:r>
            <a:r>
              <a:rPr lang="nl-NL" dirty="0"/>
              <a:t> more </a:t>
            </a:r>
            <a:r>
              <a:rPr lang="nl-NL" dirty="0" err="1"/>
              <a:t>sensitive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change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others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662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/>
          <p:nvPr/>
        </p:nvPicPr>
        <p:blipFill rotWithShape="1">
          <a:blip r:embed="rId2"/>
          <a:srcRect t="10479" b="2473"/>
          <a:stretch/>
        </p:blipFill>
        <p:spPr>
          <a:xfrm>
            <a:off x="179512" y="260648"/>
            <a:ext cx="6754187" cy="62233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3699" y="476672"/>
            <a:ext cx="1886773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NOT cases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effect size = 0.17</a:t>
            </a:r>
            <a:endParaRPr lang="nl-NL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50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Are studies </a:t>
            </a:r>
            <a:r>
              <a:rPr lang="nl-NL" dirty="0" err="1"/>
              <a:t>with</a:t>
            </a:r>
            <a:r>
              <a:rPr lang="nl-NL" dirty="0"/>
              <a:t> small </a:t>
            </a:r>
            <a:r>
              <a:rPr lang="nl-NL" dirty="0" err="1"/>
              <a:t>effects</a:t>
            </a:r>
            <a:r>
              <a:rPr lang="nl-NL" dirty="0"/>
              <a:t> more </a:t>
            </a:r>
            <a:r>
              <a:rPr lang="nl-NL" dirty="0" err="1"/>
              <a:t>likely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report NOT </a:t>
            </a:r>
            <a:r>
              <a:rPr lang="nl-NL" dirty="0" err="1"/>
              <a:t>results</a:t>
            </a:r>
            <a:r>
              <a:rPr lang="nl-NL" dirty="0"/>
              <a:t>?</a:t>
            </a:r>
          </a:p>
          <a:p>
            <a:r>
              <a:rPr lang="nl-NL" dirty="0"/>
              <a:t>Cohort studies more </a:t>
            </a:r>
            <a:r>
              <a:rPr lang="nl-NL" dirty="0" err="1"/>
              <a:t>likely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show </a:t>
            </a:r>
            <a:r>
              <a:rPr lang="nl-NL" dirty="0" err="1"/>
              <a:t>negative</a:t>
            </a:r>
            <a:r>
              <a:rPr lang="nl-NL" dirty="0"/>
              <a:t> </a:t>
            </a:r>
            <a:r>
              <a:rPr lang="nl-NL" dirty="0" err="1"/>
              <a:t>effects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NOT cases?</a:t>
            </a:r>
          </a:p>
          <a:p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authors</a:t>
            </a:r>
            <a:r>
              <a:rPr lang="nl-NL" dirty="0"/>
              <a:t> of large / multiple studies more </a:t>
            </a:r>
            <a:r>
              <a:rPr lang="nl-NL" dirty="0" err="1"/>
              <a:t>likely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run </a:t>
            </a:r>
            <a:r>
              <a:rPr lang="nl-NL" dirty="0" err="1"/>
              <a:t>additional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NOT cases?</a:t>
            </a:r>
          </a:p>
          <a:p>
            <a:r>
              <a:rPr lang="nl-NL" dirty="0" err="1"/>
              <a:t>Better</a:t>
            </a:r>
            <a:r>
              <a:rPr lang="nl-NL" dirty="0"/>
              <a:t> TAU in Europe/Australia? </a:t>
            </a:r>
          </a:p>
          <a:p>
            <a:r>
              <a:rPr lang="nl-NL" dirty="0"/>
              <a:t>Are NOT cases are </a:t>
            </a:r>
            <a:r>
              <a:rPr lang="nl-NL" dirty="0" err="1"/>
              <a:t>prevented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feedback?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281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mediators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t="11543" r="10647" b="13035"/>
          <a:stretch/>
        </p:blipFill>
        <p:spPr>
          <a:xfrm>
            <a:off x="3923928" y="116632"/>
            <a:ext cx="5099021" cy="444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1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Grafiek 10"/>
          <p:cNvGraphicFramePr>
            <a:graphicFrameLocks/>
          </p:cNvGraphicFramePr>
          <p:nvPr/>
        </p:nvGraphicFramePr>
        <p:xfrm>
          <a:off x="468313" y="1339850"/>
          <a:ext cx="8104187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Worksheet" r:id="rId3" imgW="7515154" imgH="4305171" progId="Excel.Sheet.8">
                  <p:embed/>
                </p:oleObj>
              </mc:Choice>
              <mc:Fallback>
                <p:oleObj name="Worksheet" r:id="rId3" imgW="7515154" imgH="430517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39850"/>
                        <a:ext cx="8104187" cy="450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7" name="Rectangle 2"/>
          <p:cNvSpPr txBox="1">
            <a:spLocks noChangeArrowheads="1"/>
          </p:cNvSpPr>
          <p:nvPr/>
        </p:nvSpPr>
        <p:spPr bwMode="auto">
          <a:xfrm>
            <a:off x="684213" y="549275"/>
            <a:ext cx="80025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000" b="1" dirty="0">
                <a:solidFill>
                  <a:schemeClr val="accent6"/>
                </a:solidFill>
                <a:ea typeface="MS PGothic"/>
                <a:cs typeface="Arial" charset="0"/>
              </a:rPr>
              <a:t>Active use</a:t>
            </a:r>
          </a:p>
        </p:txBody>
      </p:sp>
    </p:spTree>
    <p:extLst>
      <p:ext uri="{BB962C8B-B14F-4D97-AF65-F5344CB8AC3E}">
        <p14:creationId xmlns:p14="http://schemas.microsoft.com/office/powerpoint/2010/main" val="262532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ROM?</a:t>
            </a:r>
          </a:p>
        </p:txBody>
      </p:sp>
      <p:pic>
        <p:nvPicPr>
          <p:cNvPr id="5" name="Picture 2" descr="https://feedbackeffect.dijkenduin.nl/temp/6BC8CEB5-5056-910D-6474-8743473BD2B5.png"/>
          <p:cNvPicPr>
            <a:picLocks noChangeAspect="1" noChangeArrowheads="1"/>
          </p:cNvPicPr>
          <p:nvPr/>
        </p:nvPicPr>
        <p:blipFill rotWithShape="1">
          <a:blip r:embed="rId2" cstate="print"/>
          <a:srcRect t="13514"/>
          <a:stretch/>
        </p:blipFill>
        <p:spPr bwMode="auto">
          <a:xfrm>
            <a:off x="4211960" y="142372"/>
            <a:ext cx="4716016" cy="407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1194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ek 5" title="Outcome Monitoring Feedback"/>
          <p:cNvGraphicFramePr/>
          <p:nvPr>
            <p:extLst>
              <p:ext uri="{D42A27DB-BD31-4B8C-83A1-F6EECF244321}">
                <p14:modId xmlns:p14="http://schemas.microsoft.com/office/powerpoint/2010/main" val="4231812359"/>
              </p:ext>
            </p:extLst>
          </p:nvPr>
        </p:nvGraphicFramePr>
        <p:xfrm>
          <a:off x="1310400" y="1263600"/>
          <a:ext cx="8092440" cy="417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ek 3" title="Outcome Monitoring Feedback"/>
          <p:cNvGraphicFramePr/>
          <p:nvPr>
            <p:extLst>
              <p:ext uri="{D42A27DB-BD31-4B8C-83A1-F6EECF244321}">
                <p14:modId xmlns:p14="http://schemas.microsoft.com/office/powerpoint/2010/main" val="1440212778"/>
              </p:ext>
            </p:extLst>
          </p:nvPr>
        </p:nvGraphicFramePr>
        <p:xfrm>
          <a:off x="268295" y="1850940"/>
          <a:ext cx="7037363" cy="414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3646764" y="2235026"/>
            <a:ext cx="2581420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Negative</a:t>
            </a:r>
            <a:r>
              <a:rPr lang="nl-NL" sz="15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feedback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0399" y="5666682"/>
            <a:ext cx="521594" cy="24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Segoe UI" pitchFamily="34" charset="0"/>
                <a:ea typeface="Segoe UI" pitchFamily="34" charset="0"/>
                <a:cs typeface="Segoe UI" pitchFamily="34" charset="0"/>
              </a:rPr>
              <a:t>3/10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Differences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therapists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751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 animBg="0"/>
        </p:bldSub>
      </p:bldGraphic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predicts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pattern</a:t>
            </a:r>
            <a:r>
              <a:rPr lang="nl-NL" dirty="0"/>
              <a:t>?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9568" y="1484784"/>
            <a:ext cx="8135937" cy="46085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Therapists who are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Higher on prevention focus -&gt; more trouble w NOT cases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Lower on self-efficacy -&gt; more trouble w NOT cases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2400" dirty="0"/>
              <a:t>    </a:t>
            </a:r>
            <a:r>
              <a:rPr lang="en-US" sz="1800" dirty="0"/>
              <a:t>(de Jong et al., 2012; De Jong &amp; De </a:t>
            </a:r>
            <a:r>
              <a:rPr lang="en-US" sz="1800" dirty="0" err="1"/>
              <a:t>Goede</a:t>
            </a:r>
            <a:r>
              <a:rPr lang="en-US" sz="1800" dirty="0"/>
              <a:t>, 2015)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2748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2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04781621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185334" y="1120117"/>
            <a:ext cx="1863871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Spontaneous Remitter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078133" y="5432845"/>
            <a:ext cx="1575881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Intractable Patient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 rot="19319850">
            <a:off x="2769643" y="2491874"/>
            <a:ext cx="1131218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Easy Patient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 rot="19337025">
            <a:off x="4184689" y="3027876"/>
            <a:ext cx="1213385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Pliant Patient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 rot="19316661">
            <a:off x="5554266" y="4130845"/>
            <a:ext cx="1720688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Challenging Patient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917562" y="3122068"/>
            <a:ext cx="2529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rgbClr val="000000"/>
                </a:solidFill>
              </a:rPr>
              <a:t>Improvement</a:t>
            </a:r>
          </a:p>
        </p:txBody>
      </p:sp>
    </p:spTree>
    <p:extLst>
      <p:ext uri="{BB962C8B-B14F-4D97-AF65-F5344CB8AC3E}">
        <p14:creationId xmlns:p14="http://schemas.microsoft.com/office/powerpoint/2010/main" val="371913499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Patient</a:t>
            </a:r>
            <a:r>
              <a:rPr lang="nl-NL" dirty="0"/>
              <a:t> </a:t>
            </a:r>
            <a:r>
              <a:rPr lang="nl-NL" dirty="0" err="1"/>
              <a:t>complexity</a:t>
            </a:r>
            <a:r>
              <a:rPr lang="nl-NL" dirty="0"/>
              <a:t> rating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268413"/>
            <a:ext cx="8280151" cy="46085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dirty="0" err="1"/>
              <a:t>Complexity</a:t>
            </a:r>
            <a:r>
              <a:rPr lang="nl-NL" dirty="0"/>
              <a:t> rating, 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on</a:t>
            </a:r>
            <a:r>
              <a:rPr lang="nl-NL" dirty="0"/>
              <a:t> </a:t>
            </a:r>
            <a:r>
              <a:rPr lang="nl-NL" dirty="0" err="1"/>
              <a:t>literature</a:t>
            </a:r>
            <a:r>
              <a:rPr lang="nl-NL" dirty="0"/>
              <a:t>:</a:t>
            </a:r>
          </a:p>
          <a:p>
            <a:pPr lvl="1">
              <a:spcAft>
                <a:spcPts val="600"/>
              </a:spcAft>
            </a:pPr>
            <a:r>
              <a:rPr lang="nl-NL" dirty="0" err="1"/>
              <a:t>Marital</a:t>
            </a:r>
            <a:r>
              <a:rPr lang="nl-NL" dirty="0"/>
              <a:t> Status: </a:t>
            </a:r>
            <a:r>
              <a:rPr lang="nl-NL" dirty="0" err="1"/>
              <a:t>Widowed</a:t>
            </a:r>
            <a:r>
              <a:rPr lang="nl-NL" dirty="0"/>
              <a:t> </a:t>
            </a:r>
            <a:r>
              <a:rPr lang="nl-NL" dirty="0" err="1"/>
              <a:t>or</a:t>
            </a:r>
            <a:r>
              <a:rPr lang="nl-NL" dirty="0"/>
              <a:t> </a:t>
            </a:r>
            <a:r>
              <a:rPr lang="nl-NL" dirty="0" err="1"/>
              <a:t>Divorced</a:t>
            </a:r>
            <a:endParaRPr lang="nl-NL" dirty="0"/>
          </a:p>
          <a:p>
            <a:pPr lvl="1">
              <a:spcAft>
                <a:spcPts val="600"/>
              </a:spcAft>
            </a:pPr>
            <a:r>
              <a:rPr lang="nl-NL" dirty="0"/>
              <a:t>No </a:t>
            </a:r>
            <a:r>
              <a:rPr lang="nl-NL" dirty="0" err="1"/>
              <a:t>education</a:t>
            </a:r>
            <a:r>
              <a:rPr lang="nl-NL" dirty="0"/>
              <a:t> </a:t>
            </a:r>
            <a:r>
              <a:rPr lang="nl-NL" dirty="0" err="1"/>
              <a:t>or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primary</a:t>
            </a:r>
            <a:r>
              <a:rPr lang="nl-NL" dirty="0"/>
              <a:t> school</a:t>
            </a:r>
          </a:p>
          <a:p>
            <a:pPr lvl="1">
              <a:spcAft>
                <a:spcPts val="600"/>
              </a:spcAft>
            </a:pPr>
            <a:r>
              <a:rPr lang="nl-NL" dirty="0" err="1"/>
              <a:t>Unemployed</a:t>
            </a:r>
            <a:r>
              <a:rPr lang="nl-NL" dirty="0"/>
              <a:t>, </a:t>
            </a:r>
            <a:r>
              <a:rPr lang="nl-NL" dirty="0" err="1"/>
              <a:t>long-term</a:t>
            </a:r>
            <a:r>
              <a:rPr lang="nl-NL" dirty="0"/>
              <a:t> </a:t>
            </a:r>
            <a:r>
              <a:rPr lang="nl-NL" dirty="0" err="1"/>
              <a:t>sick</a:t>
            </a:r>
            <a:r>
              <a:rPr lang="nl-NL" dirty="0"/>
              <a:t> </a:t>
            </a:r>
            <a:r>
              <a:rPr lang="nl-NL" dirty="0" err="1"/>
              <a:t>leave</a:t>
            </a:r>
            <a:r>
              <a:rPr lang="nl-NL" dirty="0"/>
              <a:t>, </a:t>
            </a:r>
            <a:r>
              <a:rPr lang="nl-NL" dirty="0" err="1"/>
              <a:t>disabled</a:t>
            </a:r>
            <a:endParaRPr lang="nl-NL" dirty="0"/>
          </a:p>
          <a:p>
            <a:pPr lvl="1">
              <a:spcAft>
                <a:spcPts val="600"/>
              </a:spcAft>
            </a:pPr>
            <a:r>
              <a:rPr lang="nl-NL" dirty="0"/>
              <a:t>Comorbid </a:t>
            </a:r>
            <a:r>
              <a:rPr lang="nl-NL" dirty="0" err="1"/>
              <a:t>Axis</a:t>
            </a:r>
            <a:r>
              <a:rPr lang="nl-NL" dirty="0"/>
              <a:t> I </a:t>
            </a:r>
            <a:r>
              <a:rPr lang="nl-NL" dirty="0" err="1"/>
              <a:t>or</a:t>
            </a:r>
            <a:r>
              <a:rPr lang="nl-NL" dirty="0"/>
              <a:t> II disorders</a:t>
            </a:r>
          </a:p>
          <a:p>
            <a:pPr lvl="1">
              <a:spcAft>
                <a:spcPts val="600"/>
              </a:spcAft>
            </a:pPr>
            <a:r>
              <a:rPr lang="nl-NL" dirty="0" err="1"/>
              <a:t>Ethnic</a:t>
            </a:r>
            <a:r>
              <a:rPr lang="nl-NL" dirty="0"/>
              <a:t> </a:t>
            </a:r>
            <a:r>
              <a:rPr lang="nl-NL" dirty="0" err="1"/>
              <a:t>minority</a:t>
            </a:r>
            <a:r>
              <a:rPr lang="nl-NL" dirty="0"/>
              <a:t> of </a:t>
            </a:r>
            <a:r>
              <a:rPr lang="nl-NL" dirty="0" err="1"/>
              <a:t>non-Western</a:t>
            </a:r>
            <a:r>
              <a:rPr lang="nl-NL" dirty="0"/>
              <a:t> </a:t>
            </a:r>
            <a:r>
              <a:rPr lang="nl-NL" dirty="0" err="1"/>
              <a:t>descent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2998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Low </a:t>
            </a:r>
            <a:r>
              <a:rPr lang="nl-NL" dirty="0" err="1"/>
              <a:t>complexity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2741" b="6000"/>
          <a:stretch>
            <a:fillRect/>
          </a:stretch>
        </p:blipFill>
        <p:spPr bwMode="auto">
          <a:xfrm>
            <a:off x="1214971" y="1052737"/>
            <a:ext cx="6309357" cy="544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2339752" y="4293096"/>
            <a:ext cx="6048672" cy="56015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</a:rPr>
              <a:t>No significant effect of feedback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75925" t="11128" r="15158" b="73293"/>
          <a:stretch>
            <a:fillRect/>
          </a:stretch>
        </p:blipFill>
        <p:spPr bwMode="auto">
          <a:xfrm>
            <a:off x="6732240" y="1369573"/>
            <a:ext cx="648071" cy="90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6948264" y="1365853"/>
            <a:ext cx="1296144" cy="91101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lang="nl-NL" sz="1850" dirty="0">
                <a:solidFill>
                  <a:schemeClr val="tx1"/>
                </a:solidFill>
              </a:rPr>
              <a:t>No </a:t>
            </a:r>
            <a:r>
              <a:rPr lang="nl-NL" sz="1850" dirty="0" err="1">
                <a:solidFill>
                  <a:schemeClr val="tx1"/>
                </a:solidFill>
              </a:rPr>
              <a:t>Fb</a:t>
            </a:r>
            <a:endParaRPr lang="nl-NL" sz="1850" dirty="0">
              <a:solidFill>
                <a:schemeClr val="tx1"/>
              </a:solidFill>
            </a:endParaRPr>
          </a:p>
          <a:p>
            <a:r>
              <a:rPr lang="nl-NL" sz="1850" dirty="0">
                <a:solidFill>
                  <a:schemeClr val="tx1"/>
                </a:solidFill>
              </a:rPr>
              <a:t>ROM </a:t>
            </a:r>
            <a:r>
              <a:rPr lang="nl-NL" sz="1850" dirty="0" err="1">
                <a:solidFill>
                  <a:schemeClr val="tx1"/>
                </a:solidFill>
              </a:rPr>
              <a:t>Fb</a:t>
            </a:r>
            <a:endParaRPr lang="nl-NL" sz="1850" dirty="0">
              <a:solidFill>
                <a:schemeClr val="tx1"/>
              </a:solidFill>
            </a:endParaRPr>
          </a:p>
          <a:p>
            <a:r>
              <a:rPr lang="nl-NL" sz="1850" dirty="0">
                <a:solidFill>
                  <a:schemeClr val="tx1"/>
                </a:solidFill>
              </a:rPr>
              <a:t>CST </a:t>
            </a:r>
            <a:r>
              <a:rPr lang="nl-NL" sz="1850" dirty="0" err="1">
                <a:solidFill>
                  <a:schemeClr val="tx1"/>
                </a:solidFill>
              </a:rPr>
              <a:t>Fb</a:t>
            </a:r>
            <a:endParaRPr lang="nl-NL" sz="18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8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Medium high </a:t>
            </a:r>
            <a:r>
              <a:rPr lang="nl-NL" dirty="0" err="1"/>
              <a:t>complexity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22" r="10338" b="6501"/>
          <a:stretch>
            <a:fillRect/>
          </a:stretch>
        </p:blipFill>
        <p:spPr bwMode="auto">
          <a:xfrm>
            <a:off x="1547664" y="1124744"/>
            <a:ext cx="6354410" cy="535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75925" t="11128" r="15158" b="73293"/>
          <a:stretch>
            <a:fillRect/>
          </a:stretch>
        </p:blipFill>
        <p:spPr bwMode="auto">
          <a:xfrm>
            <a:off x="6876257" y="1412776"/>
            <a:ext cx="648071" cy="90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kromde verbindingslijn 7"/>
          <p:cNvCxnSpPr/>
          <p:nvPr/>
        </p:nvCxnSpPr>
        <p:spPr bwMode="auto">
          <a:xfrm rot="16200000" flipH="1">
            <a:off x="6120172" y="3032956"/>
            <a:ext cx="864096" cy="72008"/>
          </a:xfrm>
          <a:prstGeom prst="curvedConnector3">
            <a:avLst>
              <a:gd name="adj1" fmla="val 59478"/>
            </a:avLst>
          </a:prstGeom>
          <a:noFill/>
          <a:ln>
            <a:noFill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kstvak 19"/>
          <p:cNvSpPr txBox="1"/>
          <p:nvPr/>
        </p:nvSpPr>
        <p:spPr>
          <a:xfrm>
            <a:off x="6444208" y="2564904"/>
            <a:ext cx="64807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2060"/>
                </a:solidFill>
              </a:rPr>
              <a:t>)</a:t>
            </a:r>
            <a:r>
              <a:rPr lang="nl-NL" sz="3600" baseline="30000" dirty="0">
                <a:solidFill>
                  <a:srgbClr val="002060"/>
                </a:solidFill>
              </a:rPr>
              <a:t>*</a:t>
            </a:r>
            <a:endParaRPr lang="nl-NL" baseline="30000" dirty="0">
              <a:solidFill>
                <a:srgbClr val="00206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732240" y="2479270"/>
            <a:ext cx="1331640" cy="105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>
                <a:solidFill>
                  <a:srgbClr val="002060"/>
                </a:solidFill>
              </a:rPr>
              <a:t>)</a:t>
            </a:r>
            <a:r>
              <a:rPr lang="nl-NL" sz="3200" i="1" baseline="30000" dirty="0">
                <a:solidFill>
                  <a:srgbClr val="002060"/>
                </a:solidFill>
              </a:rPr>
              <a:t>p</a:t>
            </a:r>
            <a:r>
              <a:rPr lang="nl-NL" sz="3200" baseline="30000" dirty="0">
                <a:solidFill>
                  <a:srgbClr val="002060"/>
                </a:solidFill>
              </a:rPr>
              <a:t>=0.08</a:t>
            </a:r>
            <a:endParaRPr lang="nl-NL" baseline="30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092280" y="1412776"/>
            <a:ext cx="1296144" cy="91101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lang="nl-NL" sz="1850" dirty="0">
                <a:solidFill>
                  <a:schemeClr val="tx1"/>
                </a:solidFill>
              </a:rPr>
              <a:t>No </a:t>
            </a:r>
            <a:r>
              <a:rPr lang="nl-NL" sz="1850" dirty="0" err="1">
                <a:solidFill>
                  <a:schemeClr val="tx1"/>
                </a:solidFill>
              </a:rPr>
              <a:t>Fb</a:t>
            </a:r>
            <a:endParaRPr lang="nl-NL" sz="1850" dirty="0">
              <a:solidFill>
                <a:schemeClr val="tx1"/>
              </a:solidFill>
            </a:endParaRPr>
          </a:p>
          <a:p>
            <a:r>
              <a:rPr lang="nl-NL" sz="1850" dirty="0">
                <a:solidFill>
                  <a:schemeClr val="tx1"/>
                </a:solidFill>
              </a:rPr>
              <a:t>ROM </a:t>
            </a:r>
            <a:r>
              <a:rPr lang="nl-NL" sz="1850" dirty="0" err="1">
                <a:solidFill>
                  <a:schemeClr val="tx1"/>
                </a:solidFill>
              </a:rPr>
              <a:t>Fb</a:t>
            </a:r>
            <a:endParaRPr lang="nl-NL" sz="1850" dirty="0">
              <a:solidFill>
                <a:schemeClr val="tx1"/>
              </a:solidFill>
            </a:endParaRPr>
          </a:p>
          <a:p>
            <a:r>
              <a:rPr lang="nl-NL" sz="1850" dirty="0">
                <a:solidFill>
                  <a:schemeClr val="tx1"/>
                </a:solidFill>
              </a:rPr>
              <a:t>CST </a:t>
            </a:r>
            <a:r>
              <a:rPr lang="nl-NL" sz="1850" dirty="0" err="1">
                <a:solidFill>
                  <a:schemeClr val="tx1"/>
                </a:solidFill>
              </a:rPr>
              <a:t>Fb</a:t>
            </a:r>
            <a:endParaRPr lang="nl-NL" sz="1850" dirty="0">
              <a:solidFill>
                <a:schemeClr val="tx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862E718-7DDD-450F-A1FF-248674225C8A}"/>
              </a:ext>
            </a:extLst>
          </p:cNvPr>
          <p:cNvSpPr txBox="1"/>
          <p:nvPr/>
        </p:nvSpPr>
        <p:spPr>
          <a:xfrm>
            <a:off x="2699792" y="4343618"/>
            <a:ext cx="6048672" cy="56015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3200" b="1" dirty="0" err="1">
                <a:solidFill>
                  <a:srgbClr val="002060"/>
                </a:solidFill>
              </a:rPr>
              <a:t>Some</a:t>
            </a:r>
            <a:r>
              <a:rPr lang="nl-NL" sz="3200" b="1" dirty="0">
                <a:solidFill>
                  <a:srgbClr val="002060"/>
                </a:solidFill>
              </a:rPr>
              <a:t> overall </a:t>
            </a:r>
            <a:r>
              <a:rPr lang="nl-NL" sz="3200" b="1" dirty="0" err="1">
                <a:solidFill>
                  <a:srgbClr val="002060"/>
                </a:solidFill>
              </a:rPr>
              <a:t>effects</a:t>
            </a:r>
            <a:r>
              <a:rPr lang="nl-NL" sz="3200" b="1" dirty="0">
                <a:solidFill>
                  <a:srgbClr val="002060"/>
                </a:solidFill>
              </a:rPr>
              <a:t> are significant</a:t>
            </a:r>
          </a:p>
        </p:txBody>
      </p:sp>
    </p:spTree>
    <p:extLst>
      <p:ext uri="{BB962C8B-B14F-4D97-AF65-F5344CB8AC3E}">
        <p14:creationId xmlns:p14="http://schemas.microsoft.com/office/powerpoint/2010/main" val="25711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High </a:t>
            </a:r>
            <a:r>
              <a:rPr lang="nl-NL" dirty="0" err="1"/>
              <a:t>complexity</a:t>
            </a:r>
            <a:r>
              <a:rPr lang="nl-NL" dirty="0"/>
              <a:t> </a:t>
            </a:r>
            <a:r>
              <a:rPr lang="nl-NL" dirty="0" err="1"/>
              <a:t>patients</a:t>
            </a:r>
            <a:endParaRPr lang="nl-NL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b="6000"/>
          <a:stretch>
            <a:fillRect/>
          </a:stretch>
        </p:blipFill>
        <p:spPr bwMode="auto">
          <a:xfrm>
            <a:off x="1691680" y="1484784"/>
            <a:ext cx="6660448" cy="50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6732240" y="1556792"/>
            <a:ext cx="1727994" cy="1792029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lang="nl-NL" sz="1850" b="1" dirty="0">
                <a:solidFill>
                  <a:schemeClr val="accent2"/>
                </a:solidFill>
              </a:rPr>
              <a:t>o</a:t>
            </a:r>
            <a:r>
              <a:rPr lang="nl-NL" sz="1850" dirty="0">
                <a:solidFill>
                  <a:srgbClr val="7030A0"/>
                </a:solidFill>
              </a:rPr>
              <a:t> </a:t>
            </a:r>
            <a:r>
              <a:rPr lang="nl-NL" sz="1850" dirty="0">
                <a:solidFill>
                  <a:schemeClr val="tx1"/>
                </a:solidFill>
              </a:rPr>
              <a:t>NOT-</a:t>
            </a:r>
            <a:r>
              <a:rPr lang="nl-NL" sz="1850" dirty="0" err="1">
                <a:solidFill>
                  <a:schemeClr val="tx1"/>
                </a:solidFill>
              </a:rPr>
              <a:t>NFb</a:t>
            </a:r>
            <a:endParaRPr lang="nl-NL" sz="1850" dirty="0">
              <a:solidFill>
                <a:schemeClr val="tx1"/>
              </a:solidFill>
            </a:endParaRPr>
          </a:p>
          <a:p>
            <a:r>
              <a:rPr lang="nl-NL" sz="1850" b="1" dirty="0">
                <a:solidFill>
                  <a:srgbClr val="009900"/>
                </a:solidFill>
              </a:rPr>
              <a:t>o</a:t>
            </a:r>
            <a:r>
              <a:rPr lang="nl-NL" sz="1850" dirty="0">
                <a:solidFill>
                  <a:schemeClr val="tx1"/>
                </a:solidFill>
              </a:rPr>
              <a:t> NOT-ROM </a:t>
            </a:r>
            <a:r>
              <a:rPr lang="nl-NL" sz="1850" dirty="0" err="1">
                <a:solidFill>
                  <a:schemeClr val="tx1"/>
                </a:solidFill>
              </a:rPr>
              <a:t>Fb</a:t>
            </a:r>
            <a:endParaRPr lang="nl-NL" sz="185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nl-NL" sz="1850" b="1" dirty="0">
                <a:solidFill>
                  <a:srgbClr val="FFCC66"/>
                </a:solidFill>
              </a:rPr>
              <a:t>o</a:t>
            </a:r>
            <a:r>
              <a:rPr lang="nl-NL" sz="1850" dirty="0">
                <a:solidFill>
                  <a:schemeClr val="tx1"/>
                </a:solidFill>
              </a:rPr>
              <a:t> NOT-CST </a:t>
            </a:r>
            <a:r>
              <a:rPr lang="nl-NL" sz="1850" dirty="0" err="1">
                <a:solidFill>
                  <a:schemeClr val="tx1"/>
                </a:solidFill>
              </a:rPr>
              <a:t>Fb</a:t>
            </a:r>
            <a:endParaRPr lang="nl-NL" sz="1850" dirty="0">
              <a:solidFill>
                <a:schemeClr val="tx1"/>
              </a:solidFill>
            </a:endParaRPr>
          </a:p>
          <a:p>
            <a:r>
              <a:rPr lang="nl-NL" sz="1850" b="1" dirty="0">
                <a:solidFill>
                  <a:srgbClr val="A6006A"/>
                </a:solidFill>
              </a:rPr>
              <a:t>o</a:t>
            </a:r>
            <a:r>
              <a:rPr lang="nl-NL" sz="1850" dirty="0">
                <a:solidFill>
                  <a:schemeClr val="tx1"/>
                </a:solidFill>
              </a:rPr>
              <a:t> OT-</a:t>
            </a:r>
            <a:r>
              <a:rPr lang="nl-NL" sz="1850" dirty="0" err="1">
                <a:solidFill>
                  <a:schemeClr val="tx1"/>
                </a:solidFill>
              </a:rPr>
              <a:t>Nfb</a:t>
            </a:r>
            <a:endParaRPr lang="nl-NL" sz="1850" dirty="0">
              <a:solidFill>
                <a:schemeClr val="tx1"/>
              </a:solidFill>
            </a:endParaRPr>
          </a:p>
          <a:p>
            <a:r>
              <a:rPr lang="nl-NL" sz="1850" b="1" dirty="0">
                <a:solidFill>
                  <a:srgbClr val="FCF600"/>
                </a:solidFill>
              </a:rPr>
              <a:t>o</a:t>
            </a:r>
            <a:r>
              <a:rPr lang="nl-NL" sz="1850" dirty="0">
                <a:solidFill>
                  <a:schemeClr val="tx1"/>
                </a:solidFill>
              </a:rPr>
              <a:t> OT-ROM </a:t>
            </a:r>
            <a:r>
              <a:rPr lang="nl-NL" sz="1850" dirty="0" err="1">
                <a:solidFill>
                  <a:schemeClr val="tx1"/>
                </a:solidFill>
              </a:rPr>
              <a:t>Fb</a:t>
            </a:r>
            <a:endParaRPr lang="nl-NL" sz="185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nl-NL" sz="1850" b="1" dirty="0">
                <a:solidFill>
                  <a:srgbClr val="FF0000"/>
                </a:solidFill>
              </a:rPr>
              <a:t>o</a:t>
            </a:r>
            <a:r>
              <a:rPr lang="nl-NL" sz="1850" dirty="0">
                <a:solidFill>
                  <a:schemeClr val="tx1"/>
                </a:solidFill>
              </a:rPr>
              <a:t> OT-CST </a:t>
            </a:r>
            <a:r>
              <a:rPr lang="nl-NL" sz="1850" dirty="0" err="1">
                <a:solidFill>
                  <a:schemeClr val="tx1"/>
                </a:solidFill>
              </a:rPr>
              <a:t>Fb</a:t>
            </a:r>
            <a:endParaRPr lang="nl-NL" sz="1850" dirty="0">
              <a:solidFill>
                <a:schemeClr val="tx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23AC854-7D65-4A5A-8446-7644BAE9457F}"/>
              </a:ext>
            </a:extLst>
          </p:cNvPr>
          <p:cNvSpPr txBox="1"/>
          <p:nvPr/>
        </p:nvSpPr>
        <p:spPr>
          <a:xfrm>
            <a:off x="2699792" y="4725144"/>
            <a:ext cx="6301803" cy="102797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3200" b="1" dirty="0" err="1">
                <a:solidFill>
                  <a:srgbClr val="002060"/>
                </a:solidFill>
              </a:rPr>
              <a:t>Clinical</a:t>
            </a:r>
            <a:r>
              <a:rPr lang="nl-NL" sz="3200" b="1" dirty="0">
                <a:solidFill>
                  <a:srgbClr val="002060"/>
                </a:solidFill>
              </a:rPr>
              <a:t> support tools are </a:t>
            </a:r>
            <a:r>
              <a:rPr lang="nl-NL" sz="3200" b="1" dirty="0" err="1">
                <a:solidFill>
                  <a:srgbClr val="002060"/>
                </a:solidFill>
              </a:rPr>
              <a:t>especially</a:t>
            </a:r>
            <a:r>
              <a:rPr lang="nl-NL" sz="3200" b="1" dirty="0">
                <a:solidFill>
                  <a:srgbClr val="002060"/>
                </a:solidFill>
              </a:rPr>
              <a:t> </a:t>
            </a:r>
            <a:r>
              <a:rPr lang="nl-NL" sz="3200" b="1" dirty="0" err="1">
                <a:solidFill>
                  <a:srgbClr val="002060"/>
                </a:solidFill>
              </a:rPr>
              <a:t>helpful</a:t>
            </a:r>
            <a:endParaRPr lang="nl-NL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8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Potential</a:t>
            </a:r>
            <a:r>
              <a:rPr lang="nl-NL" dirty="0"/>
              <a:t> </a:t>
            </a:r>
            <a:r>
              <a:rPr lang="nl-NL" dirty="0" err="1"/>
              <a:t>Mechanisms</a:t>
            </a:r>
            <a:r>
              <a:rPr lang="nl-NL" dirty="0"/>
              <a:t> of action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5275684" cy="395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27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 descr="Schermopname">
            <a:extLst>
              <a:ext uri="{FF2B5EF4-FFF2-40B4-BE49-F238E27FC236}">
                <a16:creationId xmlns:a16="http://schemas.microsoft.com/office/drawing/2014/main" id="{6C716B08-8A92-433D-BCCF-468079212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454553" cy="3312368"/>
          </a:xfr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8B665834-4B6E-4E5B-8BDA-48F35619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33375"/>
            <a:ext cx="8135937" cy="633413"/>
          </a:xfrm>
        </p:spPr>
        <p:txBody>
          <a:bodyPr/>
          <a:lstStyle/>
          <a:p>
            <a:r>
              <a:rPr lang="nl-NL" dirty="0"/>
              <a:t>1. Attention effect</a:t>
            </a:r>
          </a:p>
        </p:txBody>
      </p:sp>
    </p:spTree>
    <p:extLst>
      <p:ext uri="{BB962C8B-B14F-4D97-AF65-F5344CB8AC3E}">
        <p14:creationId xmlns:p14="http://schemas.microsoft.com/office/powerpoint/2010/main" val="1062657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2" y="1429437"/>
            <a:ext cx="6264497" cy="429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 rot="21253303">
            <a:off x="2928270" y="2243902"/>
            <a:ext cx="4106112" cy="431800"/>
            <a:chOff x="2555875" y="2917177"/>
            <a:chExt cx="3743325" cy="431800"/>
          </a:xfrm>
        </p:grpSpPr>
        <p:sp>
          <p:nvSpPr>
            <p:cNvPr id="10" name="Oval 9"/>
            <p:cNvSpPr/>
            <p:nvPr/>
          </p:nvSpPr>
          <p:spPr bwMode="auto">
            <a:xfrm>
              <a:off x="2555875" y="2917177"/>
              <a:ext cx="425450" cy="431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1" name="Straight Arrow Connector 10"/>
            <p:cNvCxnSpPr>
              <a:stCxn id="10" idx="6"/>
            </p:cNvCxnSpPr>
            <p:nvPr/>
          </p:nvCxnSpPr>
          <p:spPr bwMode="auto">
            <a:xfrm>
              <a:off x="2981325" y="3133077"/>
              <a:ext cx="33178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56031" y="2022268"/>
            <a:ext cx="2087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</a:rPr>
              <a:t>risk signal</a:t>
            </a:r>
          </a:p>
        </p:txBody>
      </p:sp>
    </p:spTree>
    <p:extLst>
      <p:ext uri="{BB962C8B-B14F-4D97-AF65-F5344CB8AC3E}">
        <p14:creationId xmlns:p14="http://schemas.microsoft.com/office/powerpoint/2010/main" val="644015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chemeClr val="accent6"/>
                </a:solidFill>
              </a:rPr>
              <a:t>Introduction</a:t>
            </a:r>
            <a:endParaRPr lang="nl-NL" sz="4000" dirty="0">
              <a:solidFill>
                <a:schemeClr val="accent6"/>
              </a:solidFill>
            </a:endParaRP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68313" y="1628775"/>
            <a:ext cx="82073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2575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Research shows psychological treatments are successful: 67% of patients improve reliably</a:t>
            </a:r>
          </a:p>
          <a:p>
            <a:pPr marL="282575" indent="-282575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In clinical practice, results are less optimistic:</a:t>
            </a:r>
          </a:p>
          <a:p>
            <a:pPr marL="765175" lvl="1" indent="-190500">
              <a:spcBef>
                <a:spcPct val="20000"/>
              </a:spcBef>
              <a:buFont typeface="Arial" charset="0"/>
              <a:buChar char="–"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35% improved reliably </a:t>
            </a:r>
            <a:r>
              <a:rPr lang="en-US" sz="1700" dirty="0">
                <a:solidFill>
                  <a:srgbClr val="002060"/>
                </a:solidFill>
                <a:latin typeface="+mn-lt"/>
              </a:rPr>
              <a:t>(Hansen, Lambert &amp; Forman, 2002)</a:t>
            </a:r>
          </a:p>
          <a:p>
            <a:pPr marL="765175" lvl="1" indent="-190500">
              <a:spcBef>
                <a:spcPct val="20000"/>
              </a:spcBef>
              <a:buFont typeface="Arial" charset="0"/>
              <a:buChar char="–"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effect sizes were 50% smaller </a:t>
            </a:r>
            <a:r>
              <a:rPr lang="en-US" sz="170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1700" dirty="0" err="1">
                <a:solidFill>
                  <a:srgbClr val="002060"/>
                </a:solidFill>
                <a:latin typeface="+mn-lt"/>
              </a:rPr>
              <a:t>Barkham</a:t>
            </a:r>
            <a:r>
              <a:rPr lang="en-US" sz="1700" dirty="0">
                <a:solidFill>
                  <a:srgbClr val="002060"/>
                </a:solidFill>
                <a:latin typeface="+mn-lt"/>
              </a:rPr>
              <a:t> et al, 2008; </a:t>
            </a:r>
            <a:r>
              <a:rPr lang="en-US" sz="1700" dirty="0" err="1">
                <a:solidFill>
                  <a:srgbClr val="002060"/>
                </a:solidFill>
                <a:latin typeface="+mn-lt"/>
              </a:rPr>
              <a:t>Weisz</a:t>
            </a:r>
            <a:r>
              <a:rPr lang="en-US" sz="1700" dirty="0">
                <a:solidFill>
                  <a:srgbClr val="002060"/>
                </a:solidFill>
                <a:latin typeface="+mn-lt"/>
              </a:rPr>
              <a:t> et al., 1995)</a:t>
            </a:r>
          </a:p>
          <a:p>
            <a:pPr marL="282575" indent="-282575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Monitoring patients’ progress is considered a potentially effective way to improve outcomes</a:t>
            </a:r>
          </a:p>
        </p:txBody>
      </p:sp>
    </p:spTree>
    <p:extLst>
      <p:ext uri="{BB962C8B-B14F-4D97-AF65-F5344CB8AC3E}">
        <p14:creationId xmlns:p14="http://schemas.microsoft.com/office/powerpoint/2010/main" val="3368240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3627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613394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Average saving of £97.54 x 249 cases = £24,287.46 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5927777"/>
            <a:ext cx="784887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C2577"/>
                </a:solidFill>
              </a:rPr>
              <a:t>Average saving of £97.54 x 249 cases = £24,287.46 </a:t>
            </a:r>
          </a:p>
        </p:txBody>
      </p:sp>
    </p:spTree>
    <p:extLst>
      <p:ext uri="{BB962C8B-B14F-4D97-AF65-F5344CB8AC3E}">
        <p14:creationId xmlns:p14="http://schemas.microsoft.com/office/powerpoint/2010/main" val="112388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</a:t>
            </a:r>
            <a:r>
              <a:rPr lang="nl-NL" dirty="0" err="1"/>
              <a:t>Filling</a:t>
            </a:r>
            <a:r>
              <a:rPr lang="nl-NL" dirty="0"/>
              <a:t> in the blind spots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13245" r="24792" b="34216"/>
          <a:stretch/>
        </p:blipFill>
        <p:spPr bwMode="auto">
          <a:xfrm>
            <a:off x="1069507" y="1340768"/>
            <a:ext cx="703088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930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3" t="27005" r="39285" b="43902"/>
          <a:stretch/>
        </p:blipFill>
        <p:spPr bwMode="auto">
          <a:xfrm>
            <a:off x="971600" y="836712"/>
            <a:ext cx="7224744" cy="518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13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1" t="13060" r="25001" b="22575"/>
          <a:stretch/>
        </p:blipFill>
        <p:spPr bwMode="auto">
          <a:xfrm>
            <a:off x="199343" y="188640"/>
            <a:ext cx="8693137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087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2" t="15998" r="24092" b="17398"/>
          <a:stretch/>
        </p:blipFill>
        <p:spPr bwMode="auto">
          <a:xfrm>
            <a:off x="1173707" y="941696"/>
            <a:ext cx="6769290" cy="48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1313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chemeClr val="accent6"/>
                </a:solidFill>
              </a:rPr>
              <a:t>3. Altering clinicians’ expectations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Remember that clinicians are generally poor at predicting which patients will deteriorate?</a:t>
            </a:r>
          </a:p>
          <a:p>
            <a:pPr eaLnBrk="1" hangingPunct="1"/>
            <a:r>
              <a:rPr lang="en-US" dirty="0"/>
              <a:t>What about positive outcomes?</a:t>
            </a:r>
          </a:p>
          <a:p>
            <a:pPr eaLnBrk="1" hangingPunct="1"/>
            <a:r>
              <a:rPr lang="en-US" dirty="0"/>
              <a:t>Would receiving information on patients’ progress alter these expectations?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39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Predicting</a:t>
            </a:r>
            <a:r>
              <a:rPr lang="nl-NL" dirty="0"/>
              <a:t> recovery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582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5" b="64311"/>
          <a:stretch/>
        </p:blipFill>
        <p:spPr bwMode="auto">
          <a:xfrm>
            <a:off x="5004048" y="2623568"/>
            <a:ext cx="562685" cy="2787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9" t="137078" r="3400" b="-87079"/>
          <a:stretch/>
        </p:blipFill>
        <p:spPr bwMode="auto">
          <a:xfrm>
            <a:off x="7654409" y="2233043"/>
            <a:ext cx="623827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5" b="64311"/>
          <a:stretch/>
        </p:blipFill>
        <p:spPr bwMode="auto">
          <a:xfrm>
            <a:off x="7020272" y="2862223"/>
            <a:ext cx="562685" cy="2787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48752" y="6118126"/>
            <a:ext cx="43038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C2577"/>
                </a:solidFill>
              </a:rPr>
              <a:t>De Jong et al., in </a:t>
            </a:r>
            <a:r>
              <a:rPr lang="nl-NL" dirty="0" err="1">
                <a:solidFill>
                  <a:srgbClr val="0C2577"/>
                </a:solidFill>
              </a:rPr>
              <a:t>preparation</a:t>
            </a:r>
            <a:endParaRPr lang="nl-NL" dirty="0">
              <a:solidFill>
                <a:srgbClr val="0C25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81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Feedback effect </a:t>
            </a:r>
            <a:r>
              <a:rPr lang="nl-NL" dirty="0" err="1"/>
              <a:t>on</a:t>
            </a:r>
            <a:r>
              <a:rPr lang="nl-NL" dirty="0"/>
              <a:t> </a:t>
            </a:r>
            <a:r>
              <a:rPr lang="nl-NL" dirty="0" err="1"/>
              <a:t>expectancies</a:t>
            </a:r>
            <a:endParaRPr lang="nl-NL" dirty="0"/>
          </a:p>
        </p:txBody>
      </p:sp>
      <p:graphicFrame>
        <p:nvGraphicFramePr>
          <p:cNvPr id="5" name="Grafiek 4"/>
          <p:cNvGraphicFramePr/>
          <p:nvPr>
            <p:extLst>
              <p:ext uri="{D42A27DB-BD31-4B8C-83A1-F6EECF244321}">
                <p14:modId xmlns:p14="http://schemas.microsoft.com/office/powerpoint/2010/main" val="1038429475"/>
              </p:ext>
            </p:extLst>
          </p:nvPr>
        </p:nvGraphicFramePr>
        <p:xfrm>
          <a:off x="1115616" y="1397000"/>
          <a:ext cx="7704856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0" y="6519863"/>
            <a:ext cx="37433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600" dirty="0">
                <a:latin typeface="+mn-lt"/>
              </a:rPr>
              <a:t>De Jong &amp; Peetoom, in </a:t>
            </a:r>
            <a:r>
              <a:rPr lang="nl-NL" sz="1600" dirty="0" err="1">
                <a:latin typeface="+mn-lt"/>
              </a:rPr>
              <a:t>preparation</a:t>
            </a:r>
            <a:endParaRPr lang="nl-N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9967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Conclusions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Overall effect of feedback is small (es=0.17), but </a:t>
            </a:r>
            <a:r>
              <a:rPr lang="nl-NL" dirty="0" err="1"/>
              <a:t>seems</a:t>
            </a:r>
            <a:r>
              <a:rPr lang="nl-NL" dirty="0"/>
              <a:t> </a:t>
            </a:r>
            <a:r>
              <a:rPr lang="nl-NL" dirty="0" err="1"/>
              <a:t>robust</a:t>
            </a:r>
            <a:endParaRPr lang="nl-NL" dirty="0"/>
          </a:p>
          <a:p>
            <a:r>
              <a:rPr lang="nl-NL" dirty="0" err="1"/>
              <a:t>Still</a:t>
            </a:r>
            <a:r>
              <a:rPr lang="nl-NL" dirty="0"/>
              <a:t> </a:t>
            </a:r>
            <a:r>
              <a:rPr lang="nl-NL" dirty="0" err="1"/>
              <a:t>much</a:t>
            </a:r>
            <a:r>
              <a:rPr lang="nl-NL" dirty="0"/>
              <a:t> we </a:t>
            </a:r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why</a:t>
            </a:r>
            <a:r>
              <a:rPr lang="nl-NL" dirty="0"/>
              <a:t> feedback </a:t>
            </a:r>
            <a:r>
              <a:rPr lang="nl-NL" dirty="0" err="1"/>
              <a:t>works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No moderating variables found </a:t>
            </a:r>
            <a:r>
              <a:rPr lang="nl-NL" dirty="0" err="1"/>
              <a:t>so</a:t>
            </a:r>
            <a:r>
              <a:rPr lang="nl-NL" dirty="0"/>
              <a:t> far</a:t>
            </a:r>
          </a:p>
          <a:p>
            <a:pPr lvl="1"/>
            <a:r>
              <a:rPr lang="nl-NL" dirty="0"/>
              <a:t>Attention effect?</a:t>
            </a:r>
          </a:p>
          <a:p>
            <a:pPr lvl="1"/>
            <a:r>
              <a:rPr lang="nl-NL" dirty="0" err="1"/>
              <a:t>Changing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expectation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therapist</a:t>
            </a:r>
            <a:r>
              <a:rPr lang="nl-NL" dirty="0"/>
              <a:t>?</a:t>
            </a:r>
          </a:p>
          <a:p>
            <a:pPr lvl="1"/>
            <a:r>
              <a:rPr lang="nl-NL" dirty="0" err="1"/>
              <a:t>Mechanism</a:t>
            </a:r>
            <a:r>
              <a:rPr lang="nl-NL" dirty="0"/>
              <a:t>(s) of action </a:t>
            </a:r>
            <a:r>
              <a:rPr lang="nl-NL" dirty="0" err="1"/>
              <a:t>still</a:t>
            </a:r>
            <a:r>
              <a:rPr lang="nl-NL" dirty="0"/>
              <a:t> </a:t>
            </a:r>
            <a:r>
              <a:rPr lang="nl-NL" dirty="0" err="1"/>
              <a:t>largely</a:t>
            </a:r>
            <a:r>
              <a:rPr lang="nl-NL" dirty="0"/>
              <a:t> </a:t>
            </a:r>
            <a:r>
              <a:rPr lang="nl-NL" dirty="0" err="1"/>
              <a:t>unclear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6498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err="1">
                <a:solidFill>
                  <a:srgbClr val="002060"/>
                </a:solidFill>
              </a:rPr>
              <a:t>Questions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121858" name="Afbeelding 6" descr="questio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88913"/>
            <a:ext cx="5292725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755576" y="5229200"/>
            <a:ext cx="46085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  <a:hlinkClick r:id="rId3"/>
              </a:rPr>
              <a:t>www.kimdejong.net</a:t>
            </a:r>
            <a:r>
              <a:rPr lang="nl-NL" dirty="0">
                <a:solidFill>
                  <a:srgbClr val="002060"/>
                </a:solidFill>
              </a:rPr>
              <a:t> </a:t>
            </a:r>
          </a:p>
          <a:p>
            <a:r>
              <a:rPr lang="nl-NL" dirty="0">
                <a:solidFill>
                  <a:srgbClr val="002060"/>
                </a:solidFill>
              </a:rPr>
              <a:t>Follow me on </a:t>
            </a:r>
            <a:r>
              <a:rPr lang="nl-NL" dirty="0" err="1">
                <a:solidFill>
                  <a:srgbClr val="002060"/>
                </a:solidFill>
              </a:rPr>
              <a:t>twitter</a:t>
            </a:r>
            <a:r>
              <a:rPr lang="nl-NL" dirty="0">
                <a:solidFill>
                  <a:srgbClr val="002060"/>
                </a:solidFill>
              </a:rPr>
              <a:t>: </a:t>
            </a:r>
            <a:r>
              <a:rPr lang="nl-NL" dirty="0" err="1">
                <a:solidFill>
                  <a:srgbClr val="002060"/>
                </a:solidFill>
              </a:rPr>
              <a:t>kdej_psyres</a:t>
            </a: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1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outcome</a:t>
            </a:r>
            <a:r>
              <a:rPr lang="nl-NL" dirty="0"/>
              <a:t> </a:t>
            </a:r>
            <a:r>
              <a:rPr lang="nl-NL" dirty="0" err="1"/>
              <a:t>measurement</a:t>
            </a:r>
            <a:r>
              <a:rPr lang="nl-NL" dirty="0"/>
              <a:t>?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13593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3963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Line 2"/>
          <p:cNvSpPr>
            <a:spLocks noChangeShapeType="1"/>
          </p:cNvSpPr>
          <p:nvPr/>
        </p:nvSpPr>
        <p:spPr bwMode="auto">
          <a:xfrm flipV="1">
            <a:off x="2083917" y="4193825"/>
            <a:ext cx="648073" cy="8100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nl-NL" sz="1350">
              <a:solidFill>
                <a:schemeClr val="tx1"/>
              </a:solidFill>
            </a:endParaRPr>
          </a:p>
        </p:txBody>
      </p:sp>
      <p:pic>
        <p:nvPicPr>
          <p:cNvPr id="114692" name="Picture 4" descr="MCj043255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7981" y="3733468"/>
            <a:ext cx="965597" cy="96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4005656" y="3742581"/>
            <a:ext cx="1186019" cy="7786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5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Emotion</a:t>
            </a:r>
            <a:r>
              <a:rPr lang="nl-NL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nl-NL" sz="15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regulation</a:t>
            </a:r>
            <a:endParaRPr lang="nl-NL" sz="1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 flipV="1">
            <a:off x="3596084" y="4160093"/>
            <a:ext cx="43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nl-NL" sz="1350">
              <a:solidFill>
                <a:schemeClr val="tx1"/>
              </a:solidFill>
            </a:endParaRPr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695692" y="4716618"/>
            <a:ext cx="1388225" cy="773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5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Negative</a:t>
            </a:r>
            <a:endParaRPr lang="nl-NL" sz="1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nl-NL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Feedback</a:t>
            </a: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695693" y="2856891"/>
            <a:ext cx="1388224" cy="7515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Goal</a:t>
            </a:r>
          </a:p>
        </p:txBody>
      </p:sp>
      <p:cxnSp>
        <p:nvCxnSpPr>
          <p:cNvPr id="48" name="Rechte verbindingslijn 47"/>
          <p:cNvCxnSpPr>
            <a:stCxn id="114692" idx="2"/>
            <a:endCxn id="114692" idx="2"/>
          </p:cNvCxnSpPr>
          <p:nvPr/>
        </p:nvCxnSpPr>
        <p:spPr>
          <a:xfrm>
            <a:off x="3160780" y="469906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ne 2"/>
          <p:cNvSpPr>
            <a:spLocks noChangeShapeType="1"/>
          </p:cNvSpPr>
          <p:nvPr/>
        </p:nvSpPr>
        <p:spPr bwMode="auto">
          <a:xfrm>
            <a:off x="2083916" y="3345974"/>
            <a:ext cx="648072" cy="79384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nl-NL" sz="1350">
              <a:solidFill>
                <a:schemeClr val="tx1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7303120" y="2856892"/>
            <a:ext cx="1272990" cy="7515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5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Improved</a:t>
            </a:r>
            <a:endParaRPr lang="nl-NL" sz="1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outcome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664872" y="2856891"/>
            <a:ext cx="1296240" cy="7515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5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Self</a:t>
            </a:r>
            <a:r>
              <a:rPr lang="nl-NL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-change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664968" y="4716618"/>
            <a:ext cx="1296145" cy="773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5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Self</a:t>
            </a:r>
            <a:r>
              <a:rPr lang="nl-NL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</a:p>
          <a:p>
            <a:pPr algn="ctr"/>
            <a:r>
              <a:rPr lang="nl-NL" sz="15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protection</a:t>
            </a:r>
            <a:endParaRPr lang="nl-NL" sz="1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6" name="Rechte verbindingslijn met pijl 32"/>
          <p:cNvCxnSpPr>
            <a:endCxn id="28" idx="1"/>
          </p:cNvCxnSpPr>
          <p:nvPr/>
        </p:nvCxnSpPr>
        <p:spPr>
          <a:xfrm flipV="1">
            <a:off x="5191675" y="3232677"/>
            <a:ext cx="473198" cy="5102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4"/>
          <p:cNvCxnSpPr>
            <a:endCxn id="29" idx="1"/>
          </p:cNvCxnSpPr>
          <p:nvPr/>
        </p:nvCxnSpPr>
        <p:spPr>
          <a:xfrm>
            <a:off x="5191675" y="4521223"/>
            <a:ext cx="473293" cy="5820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49"/>
          <p:cNvCxnSpPr>
            <a:stCxn id="28" idx="3"/>
            <a:endCxn id="27" idx="1"/>
          </p:cNvCxnSpPr>
          <p:nvPr/>
        </p:nvCxnSpPr>
        <p:spPr>
          <a:xfrm>
            <a:off x="6961112" y="3232677"/>
            <a:ext cx="342008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44"/>
          <p:cNvCxnSpPr>
            <a:endCxn id="47" idx="1"/>
          </p:cNvCxnSpPr>
          <p:nvPr/>
        </p:nvCxnSpPr>
        <p:spPr>
          <a:xfrm flipV="1">
            <a:off x="6964022" y="5093313"/>
            <a:ext cx="339098" cy="53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7303120" y="4706638"/>
            <a:ext cx="1272990" cy="773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Decreased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outcome</a:t>
            </a:r>
            <a:endParaRPr lang="nl-NL" sz="15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695693" y="1967362"/>
            <a:ext cx="1388224" cy="61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5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Expectancy</a:t>
            </a:r>
            <a:endParaRPr lang="nl-NL" sz="15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4005655" y="1967362"/>
            <a:ext cx="1186020" cy="8895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Attitude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Self-Efficacy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Regulatory</a:t>
            </a:r>
          </a:p>
          <a:p>
            <a:pPr algn="ctr">
              <a:lnSpc>
                <a:spcPct val="80000"/>
              </a:lnSpc>
            </a:pPr>
            <a:r>
              <a:rPr lang="en-US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focus</a:t>
            </a:r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5" name="Rechte verbindingslijn met pijl 41"/>
          <p:cNvCxnSpPr>
            <a:stCxn id="66" idx="2"/>
            <a:endCxn id="114696" idx="0"/>
          </p:cNvCxnSpPr>
          <p:nvPr/>
        </p:nvCxnSpPr>
        <p:spPr>
          <a:xfrm>
            <a:off x="1389805" y="2582712"/>
            <a:ext cx="0" cy="274179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41"/>
          <p:cNvCxnSpPr>
            <a:stCxn id="69" idx="2"/>
            <a:endCxn id="114693" idx="0"/>
          </p:cNvCxnSpPr>
          <p:nvPr/>
        </p:nvCxnSpPr>
        <p:spPr>
          <a:xfrm>
            <a:off x="4598665" y="2856892"/>
            <a:ext cx="1" cy="885689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does feedback </a:t>
            </a:r>
            <a:r>
              <a:rPr lang="nl-NL" dirty="0" err="1"/>
              <a:t>work</a:t>
            </a:r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47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/>
      <p:bldP spid="114693" grpId="0" animBg="1"/>
      <p:bldP spid="114694" grpId="0" animBg="1"/>
      <p:bldP spid="114695" grpId="0" animBg="1"/>
      <p:bldP spid="114696" grpId="0" animBg="1"/>
      <p:bldP spid="22" grpId="0" animBg="1"/>
      <p:bldP spid="27" grpId="0" animBg="1"/>
      <p:bldP spid="28" grpId="0" animBg="1"/>
      <p:bldP spid="29" grpId="0" animBg="1"/>
      <p:bldP spid="47" grpId="0" animBg="1"/>
      <p:bldP spid="66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>
            <a:graphicFrameLocks/>
          </p:cNvGraphicFramePr>
          <p:nvPr/>
        </p:nvGraphicFramePr>
        <p:xfrm>
          <a:off x="395536" y="836712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al 1">
            <a:extLst>
              <a:ext uri="{FF2B5EF4-FFF2-40B4-BE49-F238E27FC236}">
                <a16:creationId xmlns:a16="http://schemas.microsoft.com/office/drawing/2014/main" id="{D4442E59-B43C-491D-B7F5-71C82CF10F56}"/>
              </a:ext>
            </a:extLst>
          </p:cNvPr>
          <p:cNvSpPr/>
          <p:nvPr/>
        </p:nvSpPr>
        <p:spPr bwMode="auto">
          <a:xfrm>
            <a:off x="3563888" y="1268760"/>
            <a:ext cx="1008112" cy="36004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7706A775-E7E7-44AF-BB67-E5AFC3BF5402}"/>
              </a:ext>
            </a:extLst>
          </p:cNvPr>
          <p:cNvSpPr/>
          <p:nvPr/>
        </p:nvSpPr>
        <p:spPr bwMode="auto">
          <a:xfrm>
            <a:off x="2627784" y="1916832"/>
            <a:ext cx="936104" cy="576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FCB4246-FC42-4152-BACC-3C837DCA8AA5}"/>
              </a:ext>
            </a:extLst>
          </p:cNvPr>
          <p:cNvSpPr txBox="1"/>
          <p:nvPr/>
        </p:nvSpPr>
        <p:spPr>
          <a:xfrm>
            <a:off x="1511660" y="1599181"/>
            <a:ext cx="18722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>
                <a:solidFill>
                  <a:schemeClr val="tx1"/>
                </a:solidFill>
              </a:rPr>
              <a:t>Not</a:t>
            </a:r>
            <a:r>
              <a:rPr lang="nl-NL" b="1" dirty="0">
                <a:solidFill>
                  <a:schemeClr val="tx1"/>
                </a:solidFill>
              </a:rPr>
              <a:t> on Track</a:t>
            </a:r>
          </a:p>
        </p:txBody>
      </p:sp>
    </p:spTree>
    <p:extLst>
      <p:ext uri="{BB962C8B-B14F-4D97-AF65-F5344CB8AC3E}">
        <p14:creationId xmlns:p14="http://schemas.microsoft.com/office/powerpoint/2010/main" val="6218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Signal</a:t>
            </a:r>
            <a:r>
              <a:rPr lang="nl-NL" dirty="0"/>
              <a:t> – </a:t>
            </a:r>
            <a:r>
              <a:rPr lang="nl-NL" dirty="0" err="1"/>
              <a:t>outcome</a:t>
            </a:r>
            <a:r>
              <a:rPr lang="nl-NL" dirty="0"/>
              <a:t> </a:t>
            </a:r>
            <a:r>
              <a:rPr lang="nl-NL" dirty="0" err="1"/>
              <a:t>relationship</a:t>
            </a:r>
            <a:endParaRPr lang="nl-NL" dirty="0"/>
          </a:p>
        </p:txBody>
      </p:sp>
      <p:graphicFrame>
        <p:nvGraphicFramePr>
          <p:cNvPr id="17" name="Grafiek 16"/>
          <p:cNvGraphicFramePr/>
          <p:nvPr>
            <p:extLst/>
          </p:nvPr>
        </p:nvGraphicFramePr>
        <p:xfrm>
          <a:off x="1043608" y="1484784"/>
          <a:ext cx="6540673" cy="446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kstvak 18"/>
          <p:cNvSpPr txBox="1"/>
          <p:nvPr/>
        </p:nvSpPr>
        <p:spPr>
          <a:xfrm>
            <a:off x="0" y="6165304"/>
            <a:ext cx="6552728" cy="326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600" dirty="0" err="1">
                <a:solidFill>
                  <a:srgbClr val="002060"/>
                </a:solidFill>
                <a:latin typeface="+mn-lt"/>
              </a:rPr>
              <a:t>Lutz</a:t>
            </a:r>
            <a:r>
              <a:rPr lang="nl-NL" sz="1600" dirty="0">
                <a:solidFill>
                  <a:srgbClr val="002060"/>
                </a:solidFill>
                <a:latin typeface="+mn-lt"/>
              </a:rPr>
              <a:t>, Lambert, </a:t>
            </a:r>
            <a:r>
              <a:rPr lang="nl-NL" sz="1600" dirty="0" err="1">
                <a:solidFill>
                  <a:srgbClr val="002060"/>
                </a:solidFill>
                <a:latin typeface="+mn-lt"/>
              </a:rPr>
              <a:t>Harmon</a:t>
            </a:r>
            <a:r>
              <a:rPr lang="nl-NL" sz="16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nl-NL" sz="1600" dirty="0" err="1">
                <a:solidFill>
                  <a:srgbClr val="002060"/>
                </a:solidFill>
                <a:latin typeface="+mn-lt"/>
              </a:rPr>
              <a:t>Tschitsaz</a:t>
            </a:r>
            <a:r>
              <a:rPr lang="nl-NL" sz="16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nl-NL" sz="1600" dirty="0" err="1">
                <a:solidFill>
                  <a:srgbClr val="002060"/>
                </a:solidFill>
                <a:latin typeface="+mn-lt"/>
              </a:rPr>
              <a:t>Schürch</a:t>
            </a:r>
            <a:r>
              <a:rPr lang="nl-NL" sz="1600" dirty="0">
                <a:solidFill>
                  <a:srgbClr val="002060"/>
                </a:solidFill>
                <a:latin typeface="+mn-lt"/>
              </a:rPr>
              <a:t> &amp; </a:t>
            </a:r>
            <a:r>
              <a:rPr lang="nl-NL" sz="1600" dirty="0" err="1">
                <a:solidFill>
                  <a:srgbClr val="002060"/>
                </a:solidFill>
                <a:latin typeface="+mn-lt"/>
              </a:rPr>
              <a:t>Stulz</a:t>
            </a:r>
            <a:r>
              <a:rPr lang="nl-NL" sz="1600" dirty="0">
                <a:solidFill>
                  <a:srgbClr val="002060"/>
                </a:solidFill>
                <a:latin typeface="+mn-lt"/>
              </a:rPr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96982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675687" cy="633413"/>
          </a:xfrm>
        </p:spPr>
        <p:txBody>
          <a:bodyPr/>
          <a:lstStyle/>
          <a:p>
            <a:pPr algn="ctr"/>
            <a:r>
              <a:rPr lang="nl-NL" dirty="0" err="1">
                <a:latin typeface="+mn-lt"/>
              </a:rPr>
              <a:t>Problem</a:t>
            </a:r>
            <a:r>
              <a:rPr lang="nl-NL" dirty="0"/>
              <a:t> </a:t>
            </a:r>
            <a:r>
              <a:rPr lang="nl-NL" dirty="0" err="1"/>
              <a:t>patterns</a:t>
            </a:r>
            <a:r>
              <a:rPr lang="nl-NL" dirty="0"/>
              <a:t> in NOT </a:t>
            </a:r>
            <a:r>
              <a:rPr lang="nl-NL" dirty="0" err="1"/>
              <a:t>clients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/>
          </p:nvPr>
        </p:nvGraphicFramePr>
        <p:xfrm>
          <a:off x="468313" y="1493335"/>
          <a:ext cx="8135937" cy="24212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1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8169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Cluster 1</a:t>
                      </a:r>
                    </a:p>
                    <a:p>
                      <a:pPr algn="ctr"/>
                      <a:r>
                        <a:rPr lang="nl-NL" sz="2800" dirty="0"/>
                        <a:t>(20%)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Cluster 2</a:t>
                      </a:r>
                    </a:p>
                    <a:p>
                      <a:pPr algn="ctr"/>
                      <a:r>
                        <a:rPr lang="nl-NL" sz="2800" dirty="0"/>
                        <a:t>(30%)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Cluster 3 </a:t>
                      </a:r>
                    </a:p>
                    <a:p>
                      <a:pPr algn="ctr"/>
                      <a:r>
                        <a:rPr lang="nl-NL" sz="2800" dirty="0"/>
                        <a:t>(50%)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69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Alliance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Life </a:t>
                      </a:r>
                      <a:r>
                        <a:rPr lang="nl-NL" sz="2800" dirty="0" err="1"/>
                        <a:t>events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General </a:t>
                      </a:r>
                      <a:r>
                        <a:rPr lang="nl-NL" sz="2800" dirty="0" err="1"/>
                        <a:t>elevation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169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err="1"/>
                        <a:t>Motivation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err="1"/>
                        <a:t>Social</a:t>
                      </a:r>
                      <a:r>
                        <a:rPr lang="nl-NL" sz="2800" dirty="0"/>
                        <a:t>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468313" y="4221088"/>
            <a:ext cx="6552728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600" dirty="0">
                <a:solidFill>
                  <a:srgbClr val="002060"/>
                </a:solidFill>
                <a:latin typeface="+mn-lt"/>
              </a:rPr>
              <a:t>White, Lambert, </a:t>
            </a:r>
            <a:r>
              <a:rPr lang="nl-NL" sz="1600" dirty="0" err="1">
                <a:solidFill>
                  <a:srgbClr val="002060"/>
                </a:solidFill>
                <a:latin typeface="+mn-lt"/>
              </a:rPr>
              <a:t>Ogles</a:t>
            </a:r>
            <a:r>
              <a:rPr lang="nl-NL" sz="16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nl-NL" sz="1600" dirty="0" err="1">
                <a:solidFill>
                  <a:srgbClr val="002060"/>
                </a:solidFill>
                <a:latin typeface="+mn-lt"/>
              </a:rPr>
              <a:t>McLaughlin</a:t>
            </a:r>
            <a:r>
              <a:rPr lang="nl-NL" sz="16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nl-NL" sz="1600" dirty="0" err="1">
                <a:solidFill>
                  <a:srgbClr val="002060"/>
                </a:solidFill>
                <a:latin typeface="+mn-lt"/>
              </a:rPr>
              <a:t>Bailey</a:t>
            </a:r>
            <a:r>
              <a:rPr lang="nl-NL" sz="1600" dirty="0">
                <a:solidFill>
                  <a:srgbClr val="002060"/>
                </a:solidFill>
                <a:latin typeface="+mn-lt"/>
              </a:rPr>
              <a:t> &amp; </a:t>
            </a:r>
            <a:r>
              <a:rPr lang="nl-NL" sz="1600" dirty="0" err="1">
                <a:solidFill>
                  <a:srgbClr val="002060"/>
                </a:solidFill>
                <a:latin typeface="+mn-lt"/>
              </a:rPr>
              <a:t>Tingey</a:t>
            </a:r>
            <a:r>
              <a:rPr lang="nl-NL" sz="1600" dirty="0">
                <a:solidFill>
                  <a:srgbClr val="002060"/>
                </a:solidFill>
                <a:latin typeface="+mn-lt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208117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5"/>
          <p:cNvGrpSpPr>
            <a:grpSpLocks/>
          </p:cNvGrpSpPr>
          <p:nvPr/>
        </p:nvGrpSpPr>
        <p:grpSpPr bwMode="auto">
          <a:xfrm>
            <a:off x="1260053" y="1308571"/>
            <a:ext cx="6264275" cy="4784725"/>
            <a:chOff x="1619672" y="1412776"/>
            <a:chExt cx="6264696" cy="4785610"/>
          </a:xfrm>
        </p:grpSpPr>
        <p:pic>
          <p:nvPicPr>
            <p:cNvPr id="60419" name="Afbeelding 3" descr="bang_voor_feedback_cartoon_Saar_Roelofs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412776"/>
              <a:ext cx="6264696" cy="4785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0" name="Tekstvak 4"/>
            <p:cNvSpPr txBox="1">
              <a:spLocks noChangeArrowheads="1"/>
            </p:cNvSpPr>
            <p:nvPr/>
          </p:nvSpPr>
          <p:spPr bwMode="auto">
            <a:xfrm>
              <a:off x="3204103" y="1628716"/>
              <a:ext cx="1511402" cy="7303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I’m not that satisfied with the therapy…</a:t>
              </a:r>
            </a:p>
          </p:txBody>
        </p:sp>
        <p:sp>
          <p:nvSpPr>
            <p:cNvPr id="60421" name="Tekstvak 6"/>
            <p:cNvSpPr>
              <a:spLocks noChangeArrowheads="1"/>
            </p:cNvSpPr>
            <p:nvPr/>
          </p:nvSpPr>
          <p:spPr bwMode="auto">
            <a:xfrm>
              <a:off x="3779636" y="2587277"/>
              <a:ext cx="1511402" cy="1023546"/>
            </a:xfrm>
            <a:custGeom>
              <a:avLst/>
              <a:gdLst>
                <a:gd name="T0" fmla="*/ 0 w 1656184"/>
                <a:gd name="T1" fmla="*/ 0 h 1384995"/>
                <a:gd name="T2" fmla="*/ 1296144 w 1656184"/>
                <a:gd name="T3" fmla="*/ 0 h 1384995"/>
                <a:gd name="T4" fmla="*/ 1296144 w 1656184"/>
                <a:gd name="T5" fmla="*/ 1292662 h 1384995"/>
                <a:gd name="T6" fmla="*/ 0 w 1656184"/>
                <a:gd name="T7" fmla="*/ 1292662 h 1384995"/>
                <a:gd name="T8" fmla="*/ 0 w 1656184"/>
                <a:gd name="T9" fmla="*/ 0 h 13849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6184"/>
                <a:gd name="T16" fmla="*/ 0 h 1384995"/>
                <a:gd name="T17" fmla="*/ 1656184 w 1656184"/>
                <a:gd name="T18" fmla="*/ 1384995 h 13849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6184" h="1384995">
                  <a:moveTo>
                    <a:pt x="0" y="0"/>
                  </a:moveTo>
                  <a:lnTo>
                    <a:pt x="1656184" y="0"/>
                  </a:lnTo>
                  <a:lnTo>
                    <a:pt x="1656184" y="1384995"/>
                  </a:lnTo>
                  <a:lnTo>
                    <a:pt x="0" y="13849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nl-NL" sz="1400" dirty="0" err="1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Hmm</a:t>
              </a:r>
              <a:r>
                <a:rPr lang="nl-NL" sz="1400" dirty="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… </a:t>
              </a:r>
              <a:r>
                <a:rPr lang="nl-NL" sz="1400" dirty="0" err="1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yes</a:t>
              </a:r>
              <a:r>
                <a:rPr lang="nl-NL" sz="1400" dirty="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… I </a:t>
              </a:r>
              <a:r>
                <a:rPr lang="nl-NL" sz="1400" dirty="0" err="1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understand</a:t>
              </a:r>
              <a:r>
                <a:rPr lang="nl-NL" sz="1400" dirty="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…</a:t>
              </a:r>
            </a:p>
            <a:p>
              <a:r>
                <a:rPr lang="nl-NL" sz="1400" dirty="0" err="1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That</a:t>
              </a:r>
              <a:r>
                <a:rPr lang="nl-NL" sz="1400" dirty="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 is part of </a:t>
              </a:r>
              <a:r>
                <a:rPr lang="nl-NL" sz="1400" dirty="0" err="1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your</a:t>
              </a:r>
              <a:r>
                <a:rPr lang="nl-NL" sz="1400" dirty="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nl-NL" sz="1400" dirty="0" err="1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psychological</a:t>
              </a:r>
              <a:r>
                <a:rPr lang="nl-NL" sz="1400" dirty="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nl-NL" sz="1400" dirty="0" err="1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problems</a:t>
              </a:r>
              <a:endParaRPr lang="nl-NL" sz="1400" dirty="0">
                <a:solidFill>
                  <a:srgbClr val="000000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604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en-US" sz="4000" dirty="0">
                <a:solidFill>
                  <a:srgbClr val="002060"/>
                </a:solidFill>
              </a:rPr>
              <a:t> do we need feedback?</a:t>
            </a:r>
          </a:p>
        </p:txBody>
      </p:sp>
    </p:spTree>
    <p:extLst>
      <p:ext uri="{BB962C8B-B14F-4D97-AF65-F5344CB8AC3E}">
        <p14:creationId xmlns:p14="http://schemas.microsoft.com/office/powerpoint/2010/main" val="418443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chemeClr val="accent6"/>
                </a:solidFill>
              </a:rPr>
              <a:t>Therapists’ predictions of outcome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Final outcome was predicted for 550 clients</a:t>
            </a:r>
          </a:p>
          <a:p>
            <a:pPr eaLnBrk="1" hangingPunct="1"/>
            <a:r>
              <a:rPr lang="en-US" dirty="0"/>
              <a:t>3 were predicted to have a negative outcome, whereas 40 had actual negative outcomes</a:t>
            </a:r>
          </a:p>
          <a:p>
            <a:pPr eaLnBrk="1" hangingPunct="1"/>
            <a:r>
              <a:rPr lang="en-US" dirty="0"/>
              <a:t>Staff were accurate 1 time (2,5%)</a:t>
            </a:r>
          </a:p>
          <a:p>
            <a:pPr eaLnBrk="1" hangingPunct="1"/>
            <a:r>
              <a:rPr lang="en-US" dirty="0"/>
              <a:t>Algorithms for feedback were correct 77% of the time in predicting deteriorated patients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700" dirty="0"/>
              <a:t>       (</a:t>
            </a:r>
            <a:r>
              <a:rPr lang="en-US" sz="1700" dirty="0" err="1"/>
              <a:t>Hannan</a:t>
            </a:r>
            <a:r>
              <a:rPr lang="en-US" sz="1700" dirty="0"/>
              <a:t>, Lambert,  Harmon, Nielsen, Smart, </a:t>
            </a:r>
            <a:r>
              <a:rPr lang="en-US" sz="1700" dirty="0" err="1"/>
              <a:t>Shimokawa</a:t>
            </a:r>
            <a:r>
              <a:rPr lang="en-US" sz="1700" dirty="0"/>
              <a:t>, Sutton, 2005)</a:t>
            </a:r>
          </a:p>
        </p:txBody>
      </p:sp>
    </p:spTree>
    <p:extLst>
      <p:ext uri="{BB962C8B-B14F-4D97-AF65-F5344CB8AC3E}">
        <p14:creationId xmlns:p14="http://schemas.microsoft.com/office/powerpoint/2010/main" val="346682695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sjabloon_wit_en">
  <a:themeElements>
    <a:clrScheme name="presentatiesjabloon_wit_e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CC"/>
      </a:hlink>
      <a:folHlink>
        <a:srgbClr val="0033CC"/>
      </a:folHlink>
    </a:clrScheme>
    <a:fontScheme name="presentatiesjabloon_wit_en">
      <a:majorFont>
        <a:latin typeface="Minion"/>
        <a:ea typeface=""/>
        <a:cs typeface=""/>
      </a:majorFont>
      <a:minorFont>
        <a:latin typeface="Mini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inion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inion" pitchFamily="2" charset="0"/>
          </a:defRPr>
        </a:defPPr>
      </a:lstStyle>
    </a:lnDef>
  </a:objectDefaults>
  <a:extraClrSchemeLst>
    <a:extraClrScheme>
      <a:clrScheme name="presentatiesjabloon_wit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wit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wit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wit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wit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wit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wit_e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presentatiesjabloon_wit_en</Template>
  <TotalTime>1848</TotalTime>
  <Words>943</Words>
  <Application>Microsoft Office PowerPoint</Application>
  <PresentationFormat>Diavoorstelling (4:3)</PresentationFormat>
  <Paragraphs>176</Paragraphs>
  <Slides>40</Slides>
  <Notes>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51" baseType="lpstr">
      <vt:lpstr>MS PGothic</vt:lpstr>
      <vt:lpstr>Georgia</vt:lpstr>
      <vt:lpstr>Minion</vt:lpstr>
      <vt:lpstr>Wingdings</vt:lpstr>
      <vt:lpstr>Arial</vt:lpstr>
      <vt:lpstr>Segoe UI</vt:lpstr>
      <vt:lpstr>MS PGothic</vt:lpstr>
      <vt:lpstr>Comic Sans MS</vt:lpstr>
      <vt:lpstr>Garamond</vt:lpstr>
      <vt:lpstr>presentatiesjabloon_wit_en</vt:lpstr>
      <vt:lpstr>Worksheet</vt:lpstr>
      <vt:lpstr>Routine Outcome Monitoring: the good, the bad, and the ugly</vt:lpstr>
      <vt:lpstr>What is ROM?</vt:lpstr>
      <vt:lpstr>Introduction</vt:lpstr>
      <vt:lpstr>What is outcome measurement?</vt:lpstr>
      <vt:lpstr>PowerPoint-presentatie</vt:lpstr>
      <vt:lpstr>Signal – outcome relationship</vt:lpstr>
      <vt:lpstr>Problem patterns in NOT clients</vt:lpstr>
      <vt:lpstr>Why do we need feedback?</vt:lpstr>
      <vt:lpstr>Therapists’ predictions of outcome</vt:lpstr>
      <vt:lpstr>Do we overestimate ourselves?</vt:lpstr>
      <vt:lpstr>Effectiveness of feedback</vt:lpstr>
      <vt:lpstr>Does feedback improve outcomes?</vt:lpstr>
      <vt:lpstr>New meta-analysis</vt:lpstr>
      <vt:lpstr>PowerPoint-presentatie</vt:lpstr>
      <vt:lpstr>Moderators</vt:lpstr>
      <vt:lpstr>PowerPoint-presentatie</vt:lpstr>
      <vt:lpstr>Hypotheses</vt:lpstr>
      <vt:lpstr>mediators</vt:lpstr>
      <vt:lpstr>PowerPoint-presentatie</vt:lpstr>
      <vt:lpstr>Differences between therapists</vt:lpstr>
      <vt:lpstr>What predicts this pattern? </vt:lpstr>
      <vt:lpstr>PowerPoint-presentatie</vt:lpstr>
      <vt:lpstr>Patient complexity rating</vt:lpstr>
      <vt:lpstr>Low complexity</vt:lpstr>
      <vt:lpstr>Medium high complexity</vt:lpstr>
      <vt:lpstr>High complexity patients</vt:lpstr>
      <vt:lpstr>Potential Mechanisms of action</vt:lpstr>
      <vt:lpstr>1. Attention effect</vt:lpstr>
      <vt:lpstr>PowerPoint-presentatie</vt:lpstr>
      <vt:lpstr>PowerPoint-presentatie</vt:lpstr>
      <vt:lpstr>2. Filling in the blind spots</vt:lpstr>
      <vt:lpstr>PowerPoint-presentatie</vt:lpstr>
      <vt:lpstr>PowerPoint-presentatie</vt:lpstr>
      <vt:lpstr>More information</vt:lpstr>
      <vt:lpstr>3. Altering clinicians’ expectations</vt:lpstr>
      <vt:lpstr>Predicting recovery</vt:lpstr>
      <vt:lpstr>Feedback effect on expectancies</vt:lpstr>
      <vt:lpstr>Conclusions</vt:lpstr>
      <vt:lpstr>Questions</vt:lpstr>
      <vt:lpstr>How does feedback work?</vt:lpstr>
    </vt:vector>
  </TitlesOfParts>
  <Company>Universiteit Leiden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Psychodiagnostics  Innovations: Use of Outcome Monitoring Feedback to Improve Clinical Practice</dc:title>
  <dc:creator>Jong, K. de</dc:creator>
  <cp:lastModifiedBy>Kim de Jong</cp:lastModifiedBy>
  <cp:revision>142</cp:revision>
  <dcterms:created xsi:type="dcterms:W3CDTF">2015-01-12T14:58:25Z</dcterms:created>
  <dcterms:modified xsi:type="dcterms:W3CDTF">2017-11-21T21:04:28Z</dcterms:modified>
</cp:coreProperties>
</file>