
<file path=[Content_Types].xml><?xml version="1.0" encoding="utf-8"?>
<Types xmlns="http://schemas.openxmlformats.org/package/2006/content-types">
  <Default Extension="png" ContentType="image/png"/>
  <Default Extension="jpeg" ContentType="image/jpeg"/>
  <Default Extension="wmf" ContentType="image/x-wmf"/>
  <Default Extension="m4a" ContentType="audio/mp4"/>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3.xml" ContentType="application/vnd.openxmlformats-officedocument.drawingml.chart+xml"/>
  <Override PartName="/ppt/charts/chart4.xml" ContentType="application/vnd.openxmlformats-officedocument.drawingml.chart+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2.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88" r:id="rId3"/>
  </p:sldMasterIdLst>
  <p:notesMasterIdLst>
    <p:notesMasterId r:id="rId35"/>
  </p:notesMasterIdLst>
  <p:sldIdLst>
    <p:sldId id="256" r:id="rId4"/>
    <p:sldId id="260" r:id="rId5"/>
    <p:sldId id="416" r:id="rId6"/>
    <p:sldId id="487" r:id="rId7"/>
    <p:sldId id="262" r:id="rId8"/>
    <p:sldId id="307" r:id="rId9"/>
    <p:sldId id="310" r:id="rId10"/>
    <p:sldId id="453" r:id="rId11"/>
    <p:sldId id="335" r:id="rId12"/>
    <p:sldId id="472" r:id="rId13"/>
    <p:sldId id="319" r:id="rId14"/>
    <p:sldId id="297" r:id="rId15"/>
    <p:sldId id="471" r:id="rId16"/>
    <p:sldId id="488" r:id="rId17"/>
    <p:sldId id="464" r:id="rId18"/>
    <p:sldId id="463" r:id="rId19"/>
    <p:sldId id="290" r:id="rId20"/>
    <p:sldId id="507" r:id="rId21"/>
    <p:sldId id="482" r:id="rId22"/>
    <p:sldId id="261" r:id="rId23"/>
    <p:sldId id="466" r:id="rId24"/>
    <p:sldId id="467" r:id="rId25"/>
    <p:sldId id="264" r:id="rId26"/>
    <p:sldId id="266" r:id="rId27"/>
    <p:sldId id="268" r:id="rId28"/>
    <p:sldId id="468" r:id="rId29"/>
    <p:sldId id="483" r:id="rId30"/>
    <p:sldId id="271" r:id="rId31"/>
    <p:sldId id="276" r:id="rId32"/>
    <p:sldId id="486" r:id="rId33"/>
    <p:sldId id="257"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374" autoAdjust="0"/>
  </p:normalViewPr>
  <p:slideViewPr>
    <p:cSldViewPr>
      <p:cViewPr varScale="1">
        <p:scale>
          <a:sx n="76" d="100"/>
          <a:sy n="76" d="100"/>
        </p:scale>
        <p:origin x="1416" y="96"/>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C5A4-4A8C-AD36-F65DCB2FF011}"/>
            </c:ext>
          </c:extLst>
        </c:ser>
        <c:ser>
          <c:idx val="1"/>
          <c:order val="1"/>
          <c:tx>
            <c:strRef>
              <c:f>Sheet1!$C$1</c:f>
              <c:strCache>
                <c:ptCount val="1"/>
                <c:pt idx="0">
                  <c:v>Series 2</c:v>
                </c:pt>
              </c:strCache>
            </c:strRef>
          </c:tx>
          <c:spPr>
            <a:solidFill>
              <a:schemeClr val="accent3"/>
            </a:solidFill>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C5A4-4A8C-AD36-F65DCB2FF011}"/>
            </c:ext>
          </c:extLst>
        </c:ser>
        <c:ser>
          <c:idx val="2"/>
          <c:order val="2"/>
          <c:tx>
            <c:strRef>
              <c:f>Sheet1!$D$1</c:f>
              <c:strCache>
                <c:ptCount val="1"/>
                <c:pt idx="0">
                  <c:v>Series 3</c:v>
                </c:pt>
              </c:strCache>
            </c:strRef>
          </c:tx>
          <c:spPr>
            <a:solidFill>
              <a:schemeClr val="accent3">
                <a:lumMod val="60000"/>
                <a:lumOff val="40000"/>
              </a:schemeClr>
            </a:solidFill>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C5A4-4A8C-AD36-F65DCB2FF011}"/>
            </c:ext>
          </c:extLst>
        </c:ser>
        <c:dLbls>
          <c:showLegendKey val="0"/>
          <c:showVal val="0"/>
          <c:showCatName val="0"/>
          <c:showSerName val="0"/>
          <c:showPercent val="0"/>
          <c:showBubbleSize val="0"/>
        </c:dLbls>
        <c:gapWidth val="150"/>
        <c:axId val="60295808"/>
        <c:axId val="60305792"/>
      </c:barChart>
      <c:catAx>
        <c:axId val="60295808"/>
        <c:scaling>
          <c:orientation val="minMax"/>
        </c:scaling>
        <c:delete val="0"/>
        <c:axPos val="b"/>
        <c:numFmt formatCode="General" sourceLinked="0"/>
        <c:majorTickMark val="out"/>
        <c:minorTickMark val="none"/>
        <c:tickLblPos val="nextTo"/>
        <c:crossAx val="60305792"/>
        <c:crosses val="autoZero"/>
        <c:auto val="1"/>
        <c:lblAlgn val="ctr"/>
        <c:lblOffset val="100"/>
        <c:noMultiLvlLbl val="0"/>
      </c:catAx>
      <c:valAx>
        <c:axId val="60305792"/>
        <c:scaling>
          <c:orientation val="minMax"/>
        </c:scaling>
        <c:delete val="0"/>
        <c:axPos val="l"/>
        <c:majorGridlines/>
        <c:numFmt formatCode="General" sourceLinked="1"/>
        <c:majorTickMark val="out"/>
        <c:minorTickMark val="none"/>
        <c:tickLblPos val="nextTo"/>
        <c:crossAx val="60295808"/>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D8BE-40C0-AB05-009B9B6175AB}"/>
            </c:ext>
          </c:extLst>
        </c:ser>
        <c:ser>
          <c:idx val="1"/>
          <c:order val="1"/>
          <c:tx>
            <c:strRef>
              <c:f>Sheet1!$C$1</c:f>
              <c:strCache>
                <c:ptCount val="1"/>
                <c:pt idx="0">
                  <c:v>Series 2</c:v>
                </c:pt>
              </c:strCache>
            </c:strRef>
          </c:tx>
          <c:spPr>
            <a:solidFill>
              <a:schemeClr val="accent3"/>
            </a:solidFill>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D8BE-40C0-AB05-009B9B6175AB}"/>
            </c:ext>
          </c:extLst>
        </c:ser>
        <c:ser>
          <c:idx val="2"/>
          <c:order val="2"/>
          <c:tx>
            <c:strRef>
              <c:f>Sheet1!$D$1</c:f>
              <c:strCache>
                <c:ptCount val="1"/>
                <c:pt idx="0">
                  <c:v>Series 3</c:v>
                </c:pt>
              </c:strCache>
            </c:strRef>
          </c:tx>
          <c:spPr>
            <a:solidFill>
              <a:schemeClr val="accent3">
                <a:lumMod val="60000"/>
                <a:lumOff val="40000"/>
              </a:schemeClr>
            </a:solidFill>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D8BE-40C0-AB05-009B9B6175AB}"/>
            </c:ext>
          </c:extLst>
        </c:ser>
        <c:dLbls>
          <c:showLegendKey val="0"/>
          <c:showVal val="0"/>
          <c:showCatName val="0"/>
          <c:showSerName val="0"/>
          <c:showPercent val="0"/>
          <c:showBubbleSize val="0"/>
        </c:dLbls>
        <c:gapWidth val="150"/>
        <c:axId val="60898688"/>
        <c:axId val="60916864"/>
      </c:barChart>
      <c:catAx>
        <c:axId val="60898688"/>
        <c:scaling>
          <c:orientation val="minMax"/>
        </c:scaling>
        <c:delete val="0"/>
        <c:axPos val="b"/>
        <c:numFmt formatCode="General" sourceLinked="0"/>
        <c:majorTickMark val="out"/>
        <c:minorTickMark val="none"/>
        <c:tickLblPos val="nextTo"/>
        <c:crossAx val="60916864"/>
        <c:crosses val="autoZero"/>
        <c:auto val="1"/>
        <c:lblAlgn val="ctr"/>
        <c:lblOffset val="100"/>
        <c:noMultiLvlLbl val="0"/>
      </c:catAx>
      <c:valAx>
        <c:axId val="60916864"/>
        <c:scaling>
          <c:orientation val="minMax"/>
        </c:scaling>
        <c:delete val="0"/>
        <c:axPos val="l"/>
        <c:majorGridlines/>
        <c:numFmt formatCode="General" sourceLinked="1"/>
        <c:majorTickMark val="out"/>
        <c:minorTickMark val="none"/>
        <c:tickLblPos val="nextTo"/>
        <c:crossAx val="60898688"/>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4D55-4C1B-8265-CF03366461D0}"/>
            </c:ext>
          </c:extLst>
        </c:ser>
        <c:ser>
          <c:idx val="1"/>
          <c:order val="1"/>
          <c:tx>
            <c:strRef>
              <c:f>Sheet1!$C$1</c:f>
              <c:strCache>
                <c:ptCount val="1"/>
                <c:pt idx="0">
                  <c:v>Series 2</c:v>
                </c:pt>
              </c:strCache>
            </c:strRef>
          </c:tx>
          <c:spPr>
            <a:solidFill>
              <a:schemeClr val="accent3"/>
            </a:solidFill>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4D55-4C1B-8265-CF03366461D0}"/>
            </c:ext>
          </c:extLst>
        </c:ser>
        <c:ser>
          <c:idx val="2"/>
          <c:order val="2"/>
          <c:tx>
            <c:strRef>
              <c:f>Sheet1!$D$1</c:f>
              <c:strCache>
                <c:ptCount val="1"/>
                <c:pt idx="0">
                  <c:v>Series 3</c:v>
                </c:pt>
              </c:strCache>
            </c:strRef>
          </c:tx>
          <c:spPr>
            <a:solidFill>
              <a:schemeClr val="accent3">
                <a:lumMod val="60000"/>
                <a:lumOff val="40000"/>
              </a:schemeClr>
            </a:solidFill>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4D55-4C1B-8265-CF03366461D0}"/>
            </c:ext>
          </c:extLst>
        </c:ser>
        <c:dLbls>
          <c:showLegendKey val="0"/>
          <c:showVal val="0"/>
          <c:showCatName val="0"/>
          <c:showSerName val="0"/>
          <c:showPercent val="0"/>
          <c:showBubbleSize val="0"/>
        </c:dLbls>
        <c:gapWidth val="150"/>
        <c:axId val="225921280"/>
        <c:axId val="144523264"/>
      </c:barChart>
      <c:catAx>
        <c:axId val="225921280"/>
        <c:scaling>
          <c:orientation val="minMax"/>
        </c:scaling>
        <c:delete val="0"/>
        <c:axPos val="b"/>
        <c:numFmt formatCode="General" sourceLinked="0"/>
        <c:majorTickMark val="out"/>
        <c:minorTickMark val="none"/>
        <c:tickLblPos val="nextTo"/>
        <c:crossAx val="144523264"/>
        <c:crosses val="autoZero"/>
        <c:auto val="1"/>
        <c:lblAlgn val="ctr"/>
        <c:lblOffset val="100"/>
        <c:noMultiLvlLbl val="0"/>
      </c:catAx>
      <c:valAx>
        <c:axId val="144523264"/>
        <c:scaling>
          <c:orientation val="minMax"/>
        </c:scaling>
        <c:delete val="0"/>
        <c:axPos val="l"/>
        <c:majorGridlines/>
        <c:numFmt formatCode="General" sourceLinked="1"/>
        <c:majorTickMark val="out"/>
        <c:minorTickMark val="none"/>
        <c:tickLblPos val="nextTo"/>
        <c:crossAx val="225921280"/>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D812-47F6-8E8E-E1F258363266}"/>
            </c:ext>
          </c:extLst>
        </c:ser>
        <c:ser>
          <c:idx val="1"/>
          <c:order val="1"/>
          <c:tx>
            <c:strRef>
              <c:f>Sheet1!$C$1</c:f>
              <c:strCache>
                <c:ptCount val="1"/>
                <c:pt idx="0">
                  <c:v>Series 2</c:v>
                </c:pt>
              </c:strCache>
            </c:strRef>
          </c:tx>
          <c:spPr>
            <a:solidFill>
              <a:schemeClr val="accent3"/>
            </a:solidFill>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D812-47F6-8E8E-E1F258363266}"/>
            </c:ext>
          </c:extLst>
        </c:ser>
        <c:ser>
          <c:idx val="2"/>
          <c:order val="2"/>
          <c:tx>
            <c:strRef>
              <c:f>Sheet1!$D$1</c:f>
              <c:strCache>
                <c:ptCount val="1"/>
                <c:pt idx="0">
                  <c:v>Series 3</c:v>
                </c:pt>
              </c:strCache>
            </c:strRef>
          </c:tx>
          <c:spPr>
            <a:solidFill>
              <a:schemeClr val="accent3">
                <a:lumMod val="60000"/>
                <a:lumOff val="40000"/>
              </a:schemeClr>
            </a:solidFill>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D812-47F6-8E8E-E1F258363266}"/>
            </c:ext>
          </c:extLst>
        </c:ser>
        <c:dLbls>
          <c:showLegendKey val="0"/>
          <c:showVal val="0"/>
          <c:showCatName val="0"/>
          <c:showSerName val="0"/>
          <c:showPercent val="0"/>
          <c:showBubbleSize val="0"/>
        </c:dLbls>
        <c:gapWidth val="150"/>
        <c:axId val="144677888"/>
        <c:axId val="145851136"/>
      </c:barChart>
      <c:catAx>
        <c:axId val="144677888"/>
        <c:scaling>
          <c:orientation val="minMax"/>
        </c:scaling>
        <c:delete val="0"/>
        <c:axPos val="b"/>
        <c:numFmt formatCode="General" sourceLinked="0"/>
        <c:majorTickMark val="out"/>
        <c:minorTickMark val="none"/>
        <c:tickLblPos val="nextTo"/>
        <c:crossAx val="145851136"/>
        <c:crosses val="autoZero"/>
        <c:auto val="1"/>
        <c:lblAlgn val="ctr"/>
        <c:lblOffset val="100"/>
        <c:noMultiLvlLbl val="0"/>
      </c:catAx>
      <c:valAx>
        <c:axId val="145851136"/>
        <c:scaling>
          <c:orientation val="minMax"/>
        </c:scaling>
        <c:delete val="0"/>
        <c:axPos val="l"/>
        <c:majorGridlines/>
        <c:numFmt formatCode="General" sourceLinked="1"/>
        <c:majorTickMark val="out"/>
        <c:minorTickMark val="none"/>
        <c:tickLblPos val="nextTo"/>
        <c:crossAx val="144677888"/>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6AE9D7-BF36-4D5A-A43D-81C1FDCCFFF4}" type="doc">
      <dgm:prSet loTypeId="urn:microsoft.com/office/officeart/2005/8/layout/lProcess3" loCatId="process" qsTypeId="urn:microsoft.com/office/officeart/2005/8/quickstyle/simple1" qsCatId="simple" csTypeId="urn:microsoft.com/office/officeart/2005/8/colors/accent3_2" csCatId="accent3" phldr="0"/>
      <dgm:spPr/>
      <dgm:t>
        <a:bodyPr/>
        <a:lstStyle/>
        <a:p>
          <a:endParaRPr lang="en-GB"/>
        </a:p>
      </dgm:t>
    </dgm:pt>
    <dgm:pt modelId="{96D35A67-B595-4005-A753-8C969018044F}">
      <dgm:prSet phldrT="[Text]" phldr="1"/>
      <dgm:spPr/>
      <dgm:t>
        <a:bodyPr/>
        <a:lstStyle/>
        <a:p>
          <a:endParaRPr lang="en-GB"/>
        </a:p>
      </dgm:t>
    </dgm:pt>
    <dgm:pt modelId="{85D33881-ABA5-4FF7-BDB0-C663656E7772}" type="parTrans" cxnId="{7664E436-6A68-4E57-8188-F25FAAAD8FDC}">
      <dgm:prSet/>
      <dgm:spPr/>
      <dgm:t>
        <a:bodyPr/>
        <a:lstStyle/>
        <a:p>
          <a:endParaRPr lang="en-GB"/>
        </a:p>
      </dgm:t>
    </dgm:pt>
    <dgm:pt modelId="{36D2468C-7893-459E-99D4-620691D89CC7}" type="sibTrans" cxnId="{7664E436-6A68-4E57-8188-F25FAAAD8FDC}">
      <dgm:prSet/>
      <dgm:spPr/>
      <dgm:t>
        <a:bodyPr/>
        <a:lstStyle/>
        <a:p>
          <a:endParaRPr lang="en-GB"/>
        </a:p>
      </dgm:t>
    </dgm:pt>
    <dgm:pt modelId="{DDBC800D-B518-4872-A9F8-27869130A5F8}">
      <dgm:prSet phldrT="[Text]" phldr="1"/>
      <dgm:spPr/>
      <dgm:t>
        <a:bodyPr/>
        <a:lstStyle/>
        <a:p>
          <a:endParaRPr lang="en-GB"/>
        </a:p>
      </dgm:t>
    </dgm:pt>
    <dgm:pt modelId="{6B8440A0-F27E-4458-8EEB-1CDD84247F59}" type="parTrans" cxnId="{817DCF02-EE65-477F-A945-37EFC6784A4C}">
      <dgm:prSet/>
      <dgm:spPr/>
      <dgm:t>
        <a:bodyPr/>
        <a:lstStyle/>
        <a:p>
          <a:endParaRPr lang="en-GB"/>
        </a:p>
      </dgm:t>
    </dgm:pt>
    <dgm:pt modelId="{239EADF1-F920-483E-AAE0-E3B1E78E9E0C}" type="sibTrans" cxnId="{817DCF02-EE65-477F-A945-37EFC6784A4C}">
      <dgm:prSet/>
      <dgm:spPr/>
      <dgm:t>
        <a:bodyPr/>
        <a:lstStyle/>
        <a:p>
          <a:endParaRPr lang="en-GB"/>
        </a:p>
      </dgm:t>
    </dgm:pt>
    <dgm:pt modelId="{351E409E-11C4-43BA-8671-5B8F69A26A67}">
      <dgm:prSet phldrT="[Text]" phldr="1"/>
      <dgm:spPr/>
      <dgm:t>
        <a:bodyPr/>
        <a:lstStyle/>
        <a:p>
          <a:endParaRPr lang="en-GB"/>
        </a:p>
      </dgm:t>
    </dgm:pt>
    <dgm:pt modelId="{03687135-60A4-4B63-9A93-1681118BE80C}" type="parTrans" cxnId="{714709DA-1A32-455E-9769-E5DD42CF2892}">
      <dgm:prSet/>
      <dgm:spPr/>
      <dgm:t>
        <a:bodyPr/>
        <a:lstStyle/>
        <a:p>
          <a:endParaRPr lang="en-GB"/>
        </a:p>
      </dgm:t>
    </dgm:pt>
    <dgm:pt modelId="{2B6C5D20-4CEF-4011-9275-5A897EDC6A03}" type="sibTrans" cxnId="{714709DA-1A32-455E-9769-E5DD42CF2892}">
      <dgm:prSet/>
      <dgm:spPr/>
      <dgm:t>
        <a:bodyPr/>
        <a:lstStyle/>
        <a:p>
          <a:endParaRPr lang="en-GB"/>
        </a:p>
      </dgm:t>
    </dgm:pt>
    <dgm:pt modelId="{B73E56AA-4C1A-4BDE-B245-8808AF45E6D7}">
      <dgm:prSet phldrT="[Text]" phldr="1"/>
      <dgm:spPr/>
      <dgm:t>
        <a:bodyPr/>
        <a:lstStyle/>
        <a:p>
          <a:endParaRPr lang="en-GB"/>
        </a:p>
      </dgm:t>
    </dgm:pt>
    <dgm:pt modelId="{7AACE85A-1D34-41DE-8C43-EA9CDAD5AD95}" type="parTrans" cxnId="{36C53A1C-7798-4E97-8643-83258A0D420B}">
      <dgm:prSet/>
      <dgm:spPr/>
      <dgm:t>
        <a:bodyPr/>
        <a:lstStyle/>
        <a:p>
          <a:endParaRPr lang="en-GB"/>
        </a:p>
      </dgm:t>
    </dgm:pt>
    <dgm:pt modelId="{809DA8AD-8D13-4100-B114-0F32565357BA}" type="sibTrans" cxnId="{36C53A1C-7798-4E97-8643-83258A0D420B}">
      <dgm:prSet/>
      <dgm:spPr/>
      <dgm:t>
        <a:bodyPr/>
        <a:lstStyle/>
        <a:p>
          <a:endParaRPr lang="en-GB"/>
        </a:p>
      </dgm:t>
    </dgm:pt>
    <dgm:pt modelId="{D6B6793B-FF77-4B52-BDF4-4809C53533B1}">
      <dgm:prSet phldrT="[Text]" phldr="1"/>
      <dgm:spPr/>
      <dgm:t>
        <a:bodyPr/>
        <a:lstStyle/>
        <a:p>
          <a:endParaRPr lang="en-GB"/>
        </a:p>
      </dgm:t>
    </dgm:pt>
    <dgm:pt modelId="{E5C847C4-400F-4E98-9EE8-C9ABFC5C59CE}" type="parTrans" cxnId="{499C1E93-2BF9-487C-A192-FB7C16F1A034}">
      <dgm:prSet/>
      <dgm:spPr/>
      <dgm:t>
        <a:bodyPr/>
        <a:lstStyle/>
        <a:p>
          <a:endParaRPr lang="en-GB"/>
        </a:p>
      </dgm:t>
    </dgm:pt>
    <dgm:pt modelId="{9AE31646-326E-4FE8-A2BE-B8BE2D57E5E7}" type="sibTrans" cxnId="{499C1E93-2BF9-487C-A192-FB7C16F1A034}">
      <dgm:prSet/>
      <dgm:spPr/>
      <dgm:t>
        <a:bodyPr/>
        <a:lstStyle/>
        <a:p>
          <a:endParaRPr lang="en-GB"/>
        </a:p>
      </dgm:t>
    </dgm:pt>
    <dgm:pt modelId="{E047AB87-8889-46EC-8AC9-495A8118E64C}">
      <dgm:prSet phldrT="[Text]" phldr="1"/>
      <dgm:spPr/>
      <dgm:t>
        <a:bodyPr/>
        <a:lstStyle/>
        <a:p>
          <a:endParaRPr lang="en-GB"/>
        </a:p>
      </dgm:t>
    </dgm:pt>
    <dgm:pt modelId="{67CDAEC0-225F-4BD4-98B3-F02134B46542}" type="parTrans" cxnId="{542D913D-8D76-436E-A146-BBE69070CA28}">
      <dgm:prSet/>
      <dgm:spPr/>
      <dgm:t>
        <a:bodyPr/>
        <a:lstStyle/>
        <a:p>
          <a:endParaRPr lang="en-GB"/>
        </a:p>
      </dgm:t>
    </dgm:pt>
    <dgm:pt modelId="{0496267E-E198-4DBD-880E-A806E36E567F}" type="sibTrans" cxnId="{542D913D-8D76-436E-A146-BBE69070CA28}">
      <dgm:prSet/>
      <dgm:spPr/>
      <dgm:t>
        <a:bodyPr/>
        <a:lstStyle/>
        <a:p>
          <a:endParaRPr lang="en-GB"/>
        </a:p>
      </dgm:t>
    </dgm:pt>
    <dgm:pt modelId="{BF84DB49-1DD4-4572-83C9-E0FB3A52FB6F}">
      <dgm:prSet phldrT="[Text]" phldr="1"/>
      <dgm:spPr/>
      <dgm:t>
        <a:bodyPr/>
        <a:lstStyle/>
        <a:p>
          <a:endParaRPr lang="en-GB"/>
        </a:p>
      </dgm:t>
    </dgm:pt>
    <dgm:pt modelId="{8034A7C0-5DA0-4539-A12C-46BC4C87C0A4}" type="parTrans" cxnId="{82F60BEF-A1B3-4B9D-96E1-C70A917B3EED}">
      <dgm:prSet/>
      <dgm:spPr/>
      <dgm:t>
        <a:bodyPr/>
        <a:lstStyle/>
        <a:p>
          <a:endParaRPr lang="en-GB"/>
        </a:p>
      </dgm:t>
    </dgm:pt>
    <dgm:pt modelId="{DAAED9F0-EC24-49AA-8BAE-F05784E1F137}" type="sibTrans" cxnId="{82F60BEF-A1B3-4B9D-96E1-C70A917B3EED}">
      <dgm:prSet/>
      <dgm:spPr/>
      <dgm:t>
        <a:bodyPr/>
        <a:lstStyle/>
        <a:p>
          <a:endParaRPr lang="en-GB"/>
        </a:p>
      </dgm:t>
    </dgm:pt>
    <dgm:pt modelId="{08BEF662-1DD7-48A3-8D9C-75930C1DCA6D}">
      <dgm:prSet phldrT="[Text]" phldr="1"/>
      <dgm:spPr/>
      <dgm:t>
        <a:bodyPr/>
        <a:lstStyle/>
        <a:p>
          <a:endParaRPr lang="en-GB"/>
        </a:p>
      </dgm:t>
    </dgm:pt>
    <dgm:pt modelId="{99B2F842-7809-416F-A138-FA8F3AC7AD57}" type="parTrans" cxnId="{5915AFAB-60FA-4BB5-AAA0-01FAE895B15D}">
      <dgm:prSet/>
      <dgm:spPr/>
      <dgm:t>
        <a:bodyPr/>
        <a:lstStyle/>
        <a:p>
          <a:endParaRPr lang="en-GB"/>
        </a:p>
      </dgm:t>
    </dgm:pt>
    <dgm:pt modelId="{17F5143D-546C-4D82-990B-69283E2A7D65}" type="sibTrans" cxnId="{5915AFAB-60FA-4BB5-AAA0-01FAE895B15D}">
      <dgm:prSet/>
      <dgm:spPr/>
      <dgm:t>
        <a:bodyPr/>
        <a:lstStyle/>
        <a:p>
          <a:endParaRPr lang="en-GB"/>
        </a:p>
      </dgm:t>
    </dgm:pt>
    <dgm:pt modelId="{790BC866-AC15-4811-B7FA-B2B24AAF70BD}">
      <dgm:prSet phldrT="[Text]" phldr="1"/>
      <dgm:spPr/>
      <dgm:t>
        <a:bodyPr/>
        <a:lstStyle/>
        <a:p>
          <a:endParaRPr lang="en-GB"/>
        </a:p>
      </dgm:t>
    </dgm:pt>
    <dgm:pt modelId="{74EAD432-1812-4C4A-9154-F049D1A7F3CF}" type="parTrans" cxnId="{CE13CFD9-AE2A-4870-800F-C432571F2616}">
      <dgm:prSet/>
      <dgm:spPr/>
      <dgm:t>
        <a:bodyPr/>
        <a:lstStyle/>
        <a:p>
          <a:endParaRPr lang="en-GB"/>
        </a:p>
      </dgm:t>
    </dgm:pt>
    <dgm:pt modelId="{18F8B04F-D09C-4D31-A6FE-1CD0881EA717}" type="sibTrans" cxnId="{CE13CFD9-AE2A-4870-800F-C432571F2616}">
      <dgm:prSet/>
      <dgm:spPr/>
      <dgm:t>
        <a:bodyPr/>
        <a:lstStyle/>
        <a:p>
          <a:endParaRPr lang="en-GB"/>
        </a:p>
      </dgm:t>
    </dgm:pt>
    <dgm:pt modelId="{4367CBEF-36C1-4C64-B59B-CC1DA44CC1DD}" type="pres">
      <dgm:prSet presAssocID="{356AE9D7-BF36-4D5A-A43D-81C1FDCCFFF4}" presName="Name0" presStyleCnt="0">
        <dgm:presLayoutVars>
          <dgm:chPref val="3"/>
          <dgm:dir/>
          <dgm:animLvl val="lvl"/>
          <dgm:resizeHandles/>
        </dgm:presLayoutVars>
      </dgm:prSet>
      <dgm:spPr/>
    </dgm:pt>
    <dgm:pt modelId="{521F0015-C078-426E-B87E-B2F35E928856}" type="pres">
      <dgm:prSet presAssocID="{96D35A67-B595-4005-A753-8C969018044F}" presName="horFlow" presStyleCnt="0"/>
      <dgm:spPr/>
    </dgm:pt>
    <dgm:pt modelId="{6659EAC7-4189-4B08-80E2-554258CAC8FB}" type="pres">
      <dgm:prSet presAssocID="{96D35A67-B595-4005-A753-8C969018044F}" presName="bigChev" presStyleLbl="node1" presStyleIdx="0" presStyleCnt="3"/>
      <dgm:spPr/>
    </dgm:pt>
    <dgm:pt modelId="{85EC2E97-EBB4-4F11-88EA-5BAB3CAB9DD0}" type="pres">
      <dgm:prSet presAssocID="{6B8440A0-F27E-4458-8EEB-1CDD84247F59}" presName="parTrans" presStyleCnt="0"/>
      <dgm:spPr/>
    </dgm:pt>
    <dgm:pt modelId="{0BB8FE1C-6C19-439E-8102-F70F4A99D617}" type="pres">
      <dgm:prSet presAssocID="{DDBC800D-B518-4872-A9F8-27869130A5F8}" presName="node" presStyleLbl="alignAccFollowNode1" presStyleIdx="0" presStyleCnt="6">
        <dgm:presLayoutVars>
          <dgm:bulletEnabled val="1"/>
        </dgm:presLayoutVars>
      </dgm:prSet>
      <dgm:spPr/>
    </dgm:pt>
    <dgm:pt modelId="{C6921CE2-B1BD-4EE8-87B1-B9FEA022B806}" type="pres">
      <dgm:prSet presAssocID="{239EADF1-F920-483E-AAE0-E3B1E78E9E0C}" presName="sibTrans" presStyleCnt="0"/>
      <dgm:spPr/>
    </dgm:pt>
    <dgm:pt modelId="{AD2151A3-E971-4F9B-AF89-AABE1D40B0B2}" type="pres">
      <dgm:prSet presAssocID="{351E409E-11C4-43BA-8671-5B8F69A26A67}" presName="node" presStyleLbl="alignAccFollowNode1" presStyleIdx="1" presStyleCnt="6">
        <dgm:presLayoutVars>
          <dgm:bulletEnabled val="1"/>
        </dgm:presLayoutVars>
      </dgm:prSet>
      <dgm:spPr/>
    </dgm:pt>
    <dgm:pt modelId="{39635F9D-3126-46BD-B433-416AD2FE6920}" type="pres">
      <dgm:prSet presAssocID="{96D35A67-B595-4005-A753-8C969018044F}" presName="vSp" presStyleCnt="0"/>
      <dgm:spPr/>
    </dgm:pt>
    <dgm:pt modelId="{B1AE00F3-D94A-4A87-A17D-59442B9B0822}" type="pres">
      <dgm:prSet presAssocID="{B73E56AA-4C1A-4BDE-B245-8808AF45E6D7}" presName="horFlow" presStyleCnt="0"/>
      <dgm:spPr/>
    </dgm:pt>
    <dgm:pt modelId="{2EF45244-DCD1-4521-BD08-84C61E4402EF}" type="pres">
      <dgm:prSet presAssocID="{B73E56AA-4C1A-4BDE-B245-8808AF45E6D7}" presName="bigChev" presStyleLbl="node1" presStyleIdx="1" presStyleCnt="3"/>
      <dgm:spPr/>
    </dgm:pt>
    <dgm:pt modelId="{10414650-119A-4BA2-933F-836866D804E4}" type="pres">
      <dgm:prSet presAssocID="{E5C847C4-400F-4E98-9EE8-C9ABFC5C59CE}" presName="parTrans" presStyleCnt="0"/>
      <dgm:spPr/>
    </dgm:pt>
    <dgm:pt modelId="{BE9FD19D-5D20-4CFA-9ADC-04214F03AB49}" type="pres">
      <dgm:prSet presAssocID="{D6B6793B-FF77-4B52-BDF4-4809C53533B1}" presName="node" presStyleLbl="alignAccFollowNode1" presStyleIdx="2" presStyleCnt="6">
        <dgm:presLayoutVars>
          <dgm:bulletEnabled val="1"/>
        </dgm:presLayoutVars>
      </dgm:prSet>
      <dgm:spPr/>
    </dgm:pt>
    <dgm:pt modelId="{0D8D5F99-D3BB-4D4F-A75A-8375CFFF8A2C}" type="pres">
      <dgm:prSet presAssocID="{9AE31646-326E-4FE8-A2BE-B8BE2D57E5E7}" presName="sibTrans" presStyleCnt="0"/>
      <dgm:spPr/>
    </dgm:pt>
    <dgm:pt modelId="{A994F8A0-19AC-46DE-87E1-155C9EADE743}" type="pres">
      <dgm:prSet presAssocID="{E047AB87-8889-46EC-8AC9-495A8118E64C}" presName="node" presStyleLbl="alignAccFollowNode1" presStyleIdx="3" presStyleCnt="6">
        <dgm:presLayoutVars>
          <dgm:bulletEnabled val="1"/>
        </dgm:presLayoutVars>
      </dgm:prSet>
      <dgm:spPr/>
    </dgm:pt>
    <dgm:pt modelId="{F384C11E-1DD9-4769-BDFE-A552F1EFDDA5}" type="pres">
      <dgm:prSet presAssocID="{B73E56AA-4C1A-4BDE-B245-8808AF45E6D7}" presName="vSp" presStyleCnt="0"/>
      <dgm:spPr/>
    </dgm:pt>
    <dgm:pt modelId="{124E6F99-A020-4CE4-B2A0-237AF61BDAC9}" type="pres">
      <dgm:prSet presAssocID="{BF84DB49-1DD4-4572-83C9-E0FB3A52FB6F}" presName="horFlow" presStyleCnt="0"/>
      <dgm:spPr/>
    </dgm:pt>
    <dgm:pt modelId="{0B8254ED-CBF3-4FB1-A5E4-DAED7267B2AC}" type="pres">
      <dgm:prSet presAssocID="{BF84DB49-1DD4-4572-83C9-E0FB3A52FB6F}" presName="bigChev" presStyleLbl="node1" presStyleIdx="2" presStyleCnt="3"/>
      <dgm:spPr/>
    </dgm:pt>
    <dgm:pt modelId="{25A28B55-AC45-4F18-84B2-46E1EDBCC3B1}" type="pres">
      <dgm:prSet presAssocID="{99B2F842-7809-416F-A138-FA8F3AC7AD57}" presName="parTrans" presStyleCnt="0"/>
      <dgm:spPr/>
    </dgm:pt>
    <dgm:pt modelId="{889465E2-4136-4A9E-BF18-7F88C5710D31}" type="pres">
      <dgm:prSet presAssocID="{08BEF662-1DD7-48A3-8D9C-75930C1DCA6D}" presName="node" presStyleLbl="alignAccFollowNode1" presStyleIdx="4" presStyleCnt="6">
        <dgm:presLayoutVars>
          <dgm:bulletEnabled val="1"/>
        </dgm:presLayoutVars>
      </dgm:prSet>
      <dgm:spPr/>
    </dgm:pt>
    <dgm:pt modelId="{7144CEC5-4E98-45B5-945E-A72C3F4FC2E5}" type="pres">
      <dgm:prSet presAssocID="{17F5143D-546C-4D82-990B-69283E2A7D65}" presName="sibTrans" presStyleCnt="0"/>
      <dgm:spPr/>
    </dgm:pt>
    <dgm:pt modelId="{68EF6CA9-2841-4EFB-80F7-5359A86AFF4B}" type="pres">
      <dgm:prSet presAssocID="{790BC866-AC15-4811-B7FA-B2B24AAF70BD}" presName="node" presStyleLbl="alignAccFollowNode1" presStyleIdx="5" presStyleCnt="6">
        <dgm:presLayoutVars>
          <dgm:bulletEnabled val="1"/>
        </dgm:presLayoutVars>
      </dgm:prSet>
      <dgm:spPr/>
    </dgm:pt>
  </dgm:ptLst>
  <dgm:cxnLst>
    <dgm:cxn modelId="{817DCF02-EE65-477F-A945-37EFC6784A4C}" srcId="{96D35A67-B595-4005-A753-8C969018044F}" destId="{DDBC800D-B518-4872-A9F8-27869130A5F8}" srcOrd="0" destOrd="0" parTransId="{6B8440A0-F27E-4458-8EEB-1CDD84247F59}" sibTransId="{239EADF1-F920-483E-AAE0-E3B1E78E9E0C}"/>
    <dgm:cxn modelId="{9263BE0D-1683-49DA-8F25-0EAE51167ABA}" type="presOf" srcId="{356AE9D7-BF36-4D5A-A43D-81C1FDCCFFF4}" destId="{4367CBEF-36C1-4C64-B59B-CC1DA44CC1DD}" srcOrd="0" destOrd="0" presId="urn:microsoft.com/office/officeart/2005/8/layout/lProcess3"/>
    <dgm:cxn modelId="{0F998517-65E9-46C2-9946-2AF9A2D110F0}" type="presOf" srcId="{E047AB87-8889-46EC-8AC9-495A8118E64C}" destId="{A994F8A0-19AC-46DE-87E1-155C9EADE743}" srcOrd="0" destOrd="0" presId="urn:microsoft.com/office/officeart/2005/8/layout/lProcess3"/>
    <dgm:cxn modelId="{36C53A1C-7798-4E97-8643-83258A0D420B}" srcId="{356AE9D7-BF36-4D5A-A43D-81C1FDCCFFF4}" destId="{B73E56AA-4C1A-4BDE-B245-8808AF45E6D7}" srcOrd="1" destOrd="0" parTransId="{7AACE85A-1D34-41DE-8C43-EA9CDAD5AD95}" sibTransId="{809DA8AD-8D13-4100-B114-0F32565357BA}"/>
    <dgm:cxn modelId="{7664E436-6A68-4E57-8188-F25FAAAD8FDC}" srcId="{356AE9D7-BF36-4D5A-A43D-81C1FDCCFFF4}" destId="{96D35A67-B595-4005-A753-8C969018044F}" srcOrd="0" destOrd="0" parTransId="{85D33881-ABA5-4FF7-BDB0-C663656E7772}" sibTransId="{36D2468C-7893-459E-99D4-620691D89CC7}"/>
    <dgm:cxn modelId="{542D913D-8D76-436E-A146-BBE69070CA28}" srcId="{B73E56AA-4C1A-4BDE-B245-8808AF45E6D7}" destId="{E047AB87-8889-46EC-8AC9-495A8118E64C}" srcOrd="1" destOrd="0" parTransId="{67CDAEC0-225F-4BD4-98B3-F02134B46542}" sibTransId="{0496267E-E198-4DBD-880E-A806E36E567F}"/>
    <dgm:cxn modelId="{E3424B5C-3F62-4A2A-A6B2-525F5FD30F26}" type="presOf" srcId="{08BEF662-1DD7-48A3-8D9C-75930C1DCA6D}" destId="{889465E2-4136-4A9E-BF18-7F88C5710D31}" srcOrd="0" destOrd="0" presId="urn:microsoft.com/office/officeart/2005/8/layout/lProcess3"/>
    <dgm:cxn modelId="{8EB5915E-9EE8-4F22-AC68-055D92035AC3}" type="presOf" srcId="{B73E56AA-4C1A-4BDE-B245-8808AF45E6D7}" destId="{2EF45244-DCD1-4521-BD08-84C61E4402EF}" srcOrd="0" destOrd="0" presId="urn:microsoft.com/office/officeart/2005/8/layout/lProcess3"/>
    <dgm:cxn modelId="{5067B246-F21E-4CBA-BEDF-7354B5D5ED01}" type="presOf" srcId="{DDBC800D-B518-4872-A9F8-27869130A5F8}" destId="{0BB8FE1C-6C19-439E-8102-F70F4A99D617}" srcOrd="0" destOrd="0" presId="urn:microsoft.com/office/officeart/2005/8/layout/lProcess3"/>
    <dgm:cxn modelId="{499C1E93-2BF9-487C-A192-FB7C16F1A034}" srcId="{B73E56AA-4C1A-4BDE-B245-8808AF45E6D7}" destId="{D6B6793B-FF77-4B52-BDF4-4809C53533B1}" srcOrd="0" destOrd="0" parTransId="{E5C847C4-400F-4E98-9EE8-C9ABFC5C59CE}" sibTransId="{9AE31646-326E-4FE8-A2BE-B8BE2D57E5E7}"/>
    <dgm:cxn modelId="{5915AFAB-60FA-4BB5-AAA0-01FAE895B15D}" srcId="{BF84DB49-1DD4-4572-83C9-E0FB3A52FB6F}" destId="{08BEF662-1DD7-48A3-8D9C-75930C1DCA6D}" srcOrd="0" destOrd="0" parTransId="{99B2F842-7809-416F-A138-FA8F3AC7AD57}" sibTransId="{17F5143D-546C-4D82-990B-69283E2A7D65}"/>
    <dgm:cxn modelId="{D8EEFDBA-8F60-4623-82BF-2974B25F06E0}" type="presOf" srcId="{96D35A67-B595-4005-A753-8C969018044F}" destId="{6659EAC7-4189-4B08-80E2-554258CAC8FB}" srcOrd="0" destOrd="0" presId="urn:microsoft.com/office/officeart/2005/8/layout/lProcess3"/>
    <dgm:cxn modelId="{3BE336BE-DF09-4257-BCC4-B35365DB809D}" type="presOf" srcId="{D6B6793B-FF77-4B52-BDF4-4809C53533B1}" destId="{BE9FD19D-5D20-4CFA-9ADC-04214F03AB49}" srcOrd="0" destOrd="0" presId="urn:microsoft.com/office/officeart/2005/8/layout/lProcess3"/>
    <dgm:cxn modelId="{CE13CFD9-AE2A-4870-800F-C432571F2616}" srcId="{BF84DB49-1DD4-4572-83C9-E0FB3A52FB6F}" destId="{790BC866-AC15-4811-B7FA-B2B24AAF70BD}" srcOrd="1" destOrd="0" parTransId="{74EAD432-1812-4C4A-9154-F049D1A7F3CF}" sibTransId="{18F8B04F-D09C-4D31-A6FE-1CD0881EA717}"/>
    <dgm:cxn modelId="{714709DA-1A32-455E-9769-E5DD42CF2892}" srcId="{96D35A67-B595-4005-A753-8C969018044F}" destId="{351E409E-11C4-43BA-8671-5B8F69A26A67}" srcOrd="1" destOrd="0" parTransId="{03687135-60A4-4B63-9A93-1681118BE80C}" sibTransId="{2B6C5D20-4CEF-4011-9275-5A897EDC6A03}"/>
    <dgm:cxn modelId="{7BED00E7-0DD1-4B06-83C5-11BD14D789AF}" type="presOf" srcId="{BF84DB49-1DD4-4572-83C9-E0FB3A52FB6F}" destId="{0B8254ED-CBF3-4FB1-A5E4-DAED7267B2AC}" srcOrd="0" destOrd="0" presId="urn:microsoft.com/office/officeart/2005/8/layout/lProcess3"/>
    <dgm:cxn modelId="{4ED86AEC-E2EC-4A06-9FA2-4AE576BDC006}" type="presOf" srcId="{790BC866-AC15-4811-B7FA-B2B24AAF70BD}" destId="{68EF6CA9-2841-4EFB-80F7-5359A86AFF4B}" srcOrd="0" destOrd="0" presId="urn:microsoft.com/office/officeart/2005/8/layout/lProcess3"/>
    <dgm:cxn modelId="{82F60BEF-A1B3-4B9D-96E1-C70A917B3EED}" srcId="{356AE9D7-BF36-4D5A-A43D-81C1FDCCFFF4}" destId="{BF84DB49-1DD4-4572-83C9-E0FB3A52FB6F}" srcOrd="2" destOrd="0" parTransId="{8034A7C0-5DA0-4539-A12C-46BC4C87C0A4}" sibTransId="{DAAED9F0-EC24-49AA-8BAE-F05784E1F137}"/>
    <dgm:cxn modelId="{AA99B0FA-6335-4F12-8491-8AF1DC095B33}" type="presOf" srcId="{351E409E-11C4-43BA-8671-5B8F69A26A67}" destId="{AD2151A3-E971-4F9B-AF89-AABE1D40B0B2}" srcOrd="0" destOrd="0" presId="urn:microsoft.com/office/officeart/2005/8/layout/lProcess3"/>
    <dgm:cxn modelId="{61658F28-C6F2-4345-B34C-CDCF8534BD15}" type="presParOf" srcId="{4367CBEF-36C1-4C64-B59B-CC1DA44CC1DD}" destId="{521F0015-C078-426E-B87E-B2F35E928856}" srcOrd="0" destOrd="0" presId="urn:microsoft.com/office/officeart/2005/8/layout/lProcess3"/>
    <dgm:cxn modelId="{15F3FD60-9EEE-4169-98C2-A2B4A8F20979}" type="presParOf" srcId="{521F0015-C078-426E-B87E-B2F35E928856}" destId="{6659EAC7-4189-4B08-80E2-554258CAC8FB}" srcOrd="0" destOrd="0" presId="urn:microsoft.com/office/officeart/2005/8/layout/lProcess3"/>
    <dgm:cxn modelId="{60D9BD64-A0A0-40F3-8ACF-34E87C9663A9}" type="presParOf" srcId="{521F0015-C078-426E-B87E-B2F35E928856}" destId="{85EC2E97-EBB4-4F11-88EA-5BAB3CAB9DD0}" srcOrd="1" destOrd="0" presId="urn:microsoft.com/office/officeart/2005/8/layout/lProcess3"/>
    <dgm:cxn modelId="{3A91E5CB-27F3-4E95-BEE7-7F9CB8995D43}" type="presParOf" srcId="{521F0015-C078-426E-B87E-B2F35E928856}" destId="{0BB8FE1C-6C19-439E-8102-F70F4A99D617}" srcOrd="2" destOrd="0" presId="urn:microsoft.com/office/officeart/2005/8/layout/lProcess3"/>
    <dgm:cxn modelId="{1074AD33-8F0A-4770-84A0-7D504C487077}" type="presParOf" srcId="{521F0015-C078-426E-B87E-B2F35E928856}" destId="{C6921CE2-B1BD-4EE8-87B1-B9FEA022B806}" srcOrd="3" destOrd="0" presId="urn:microsoft.com/office/officeart/2005/8/layout/lProcess3"/>
    <dgm:cxn modelId="{3071A4AB-5579-450C-AFE1-DD952230742D}" type="presParOf" srcId="{521F0015-C078-426E-B87E-B2F35E928856}" destId="{AD2151A3-E971-4F9B-AF89-AABE1D40B0B2}" srcOrd="4" destOrd="0" presId="urn:microsoft.com/office/officeart/2005/8/layout/lProcess3"/>
    <dgm:cxn modelId="{932A3E0A-304F-4ED5-8C63-0CB058AD7EDB}" type="presParOf" srcId="{4367CBEF-36C1-4C64-B59B-CC1DA44CC1DD}" destId="{39635F9D-3126-46BD-B433-416AD2FE6920}" srcOrd="1" destOrd="0" presId="urn:microsoft.com/office/officeart/2005/8/layout/lProcess3"/>
    <dgm:cxn modelId="{BDB5384C-1652-40C1-A7DA-95F20030B9F8}" type="presParOf" srcId="{4367CBEF-36C1-4C64-B59B-CC1DA44CC1DD}" destId="{B1AE00F3-D94A-4A87-A17D-59442B9B0822}" srcOrd="2" destOrd="0" presId="urn:microsoft.com/office/officeart/2005/8/layout/lProcess3"/>
    <dgm:cxn modelId="{4F0F1180-D2FE-473F-AA7B-C74AD670EA47}" type="presParOf" srcId="{B1AE00F3-D94A-4A87-A17D-59442B9B0822}" destId="{2EF45244-DCD1-4521-BD08-84C61E4402EF}" srcOrd="0" destOrd="0" presId="urn:microsoft.com/office/officeart/2005/8/layout/lProcess3"/>
    <dgm:cxn modelId="{9B1321E9-F6DE-4D03-B33B-03A229230DC6}" type="presParOf" srcId="{B1AE00F3-D94A-4A87-A17D-59442B9B0822}" destId="{10414650-119A-4BA2-933F-836866D804E4}" srcOrd="1" destOrd="0" presId="urn:microsoft.com/office/officeart/2005/8/layout/lProcess3"/>
    <dgm:cxn modelId="{08FEB180-4A20-4EF3-A213-F2D9320987B8}" type="presParOf" srcId="{B1AE00F3-D94A-4A87-A17D-59442B9B0822}" destId="{BE9FD19D-5D20-4CFA-9ADC-04214F03AB49}" srcOrd="2" destOrd="0" presId="urn:microsoft.com/office/officeart/2005/8/layout/lProcess3"/>
    <dgm:cxn modelId="{8080BB7B-2B59-4A71-97F9-B3ED4C710C3F}" type="presParOf" srcId="{B1AE00F3-D94A-4A87-A17D-59442B9B0822}" destId="{0D8D5F99-D3BB-4D4F-A75A-8375CFFF8A2C}" srcOrd="3" destOrd="0" presId="urn:microsoft.com/office/officeart/2005/8/layout/lProcess3"/>
    <dgm:cxn modelId="{79DD6F70-1C30-46F8-9E2A-0F8A82E951AD}" type="presParOf" srcId="{B1AE00F3-D94A-4A87-A17D-59442B9B0822}" destId="{A994F8A0-19AC-46DE-87E1-155C9EADE743}" srcOrd="4" destOrd="0" presId="urn:microsoft.com/office/officeart/2005/8/layout/lProcess3"/>
    <dgm:cxn modelId="{362BB0D9-E77A-499E-960A-786ABE58E11C}" type="presParOf" srcId="{4367CBEF-36C1-4C64-B59B-CC1DA44CC1DD}" destId="{F384C11E-1DD9-4769-BDFE-A552F1EFDDA5}" srcOrd="3" destOrd="0" presId="urn:microsoft.com/office/officeart/2005/8/layout/lProcess3"/>
    <dgm:cxn modelId="{DA9F02C0-8BE7-4651-9A7A-8A936970728A}" type="presParOf" srcId="{4367CBEF-36C1-4C64-B59B-CC1DA44CC1DD}" destId="{124E6F99-A020-4CE4-B2A0-237AF61BDAC9}" srcOrd="4" destOrd="0" presId="urn:microsoft.com/office/officeart/2005/8/layout/lProcess3"/>
    <dgm:cxn modelId="{8DBA7D9A-14F5-4C96-9E3F-565418EB921E}" type="presParOf" srcId="{124E6F99-A020-4CE4-B2A0-237AF61BDAC9}" destId="{0B8254ED-CBF3-4FB1-A5E4-DAED7267B2AC}" srcOrd="0" destOrd="0" presId="urn:microsoft.com/office/officeart/2005/8/layout/lProcess3"/>
    <dgm:cxn modelId="{E7DD9B7A-6509-4258-A620-A845423C277E}" type="presParOf" srcId="{124E6F99-A020-4CE4-B2A0-237AF61BDAC9}" destId="{25A28B55-AC45-4F18-84B2-46E1EDBCC3B1}" srcOrd="1" destOrd="0" presId="urn:microsoft.com/office/officeart/2005/8/layout/lProcess3"/>
    <dgm:cxn modelId="{90D0629D-0B53-4CD4-A356-683A83E529EB}" type="presParOf" srcId="{124E6F99-A020-4CE4-B2A0-237AF61BDAC9}" destId="{889465E2-4136-4A9E-BF18-7F88C5710D31}" srcOrd="2" destOrd="0" presId="urn:microsoft.com/office/officeart/2005/8/layout/lProcess3"/>
    <dgm:cxn modelId="{6AE7722D-E48D-4D6F-B5E4-757E30F2B314}" type="presParOf" srcId="{124E6F99-A020-4CE4-B2A0-237AF61BDAC9}" destId="{7144CEC5-4E98-45B5-945E-A72C3F4FC2E5}" srcOrd="3" destOrd="0" presId="urn:microsoft.com/office/officeart/2005/8/layout/lProcess3"/>
    <dgm:cxn modelId="{7BBA47E1-B71D-4190-A722-25EBA1B8682E}" type="presParOf" srcId="{124E6F99-A020-4CE4-B2A0-237AF61BDAC9}" destId="{68EF6CA9-2841-4EFB-80F7-5359A86AFF4B}" srcOrd="4"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6AE9D7-BF36-4D5A-A43D-81C1FDCCFFF4}" type="doc">
      <dgm:prSet loTypeId="urn:microsoft.com/office/officeart/2005/8/layout/lProcess3" loCatId="process" qsTypeId="urn:microsoft.com/office/officeart/2005/8/quickstyle/simple1" qsCatId="simple" csTypeId="urn:microsoft.com/office/officeart/2005/8/colors/accent3_2" csCatId="accent3" phldr="0"/>
      <dgm:spPr/>
      <dgm:t>
        <a:bodyPr/>
        <a:lstStyle/>
        <a:p>
          <a:endParaRPr lang="en-GB"/>
        </a:p>
      </dgm:t>
    </dgm:pt>
    <dgm:pt modelId="{96D35A67-B595-4005-A753-8C969018044F}">
      <dgm:prSet phldrT="[Text]" phldr="1"/>
      <dgm:spPr/>
      <dgm:t>
        <a:bodyPr/>
        <a:lstStyle/>
        <a:p>
          <a:endParaRPr lang="en-GB"/>
        </a:p>
      </dgm:t>
    </dgm:pt>
    <dgm:pt modelId="{85D33881-ABA5-4FF7-BDB0-C663656E7772}" type="parTrans" cxnId="{7664E436-6A68-4E57-8188-F25FAAAD8FDC}">
      <dgm:prSet/>
      <dgm:spPr/>
      <dgm:t>
        <a:bodyPr/>
        <a:lstStyle/>
        <a:p>
          <a:endParaRPr lang="en-GB"/>
        </a:p>
      </dgm:t>
    </dgm:pt>
    <dgm:pt modelId="{36D2468C-7893-459E-99D4-620691D89CC7}" type="sibTrans" cxnId="{7664E436-6A68-4E57-8188-F25FAAAD8FDC}">
      <dgm:prSet/>
      <dgm:spPr/>
      <dgm:t>
        <a:bodyPr/>
        <a:lstStyle/>
        <a:p>
          <a:endParaRPr lang="en-GB"/>
        </a:p>
      </dgm:t>
    </dgm:pt>
    <dgm:pt modelId="{DDBC800D-B518-4872-A9F8-27869130A5F8}">
      <dgm:prSet phldrT="[Text]" phldr="1"/>
      <dgm:spPr/>
      <dgm:t>
        <a:bodyPr/>
        <a:lstStyle/>
        <a:p>
          <a:endParaRPr lang="en-GB"/>
        </a:p>
      </dgm:t>
    </dgm:pt>
    <dgm:pt modelId="{6B8440A0-F27E-4458-8EEB-1CDD84247F59}" type="parTrans" cxnId="{817DCF02-EE65-477F-A945-37EFC6784A4C}">
      <dgm:prSet/>
      <dgm:spPr/>
      <dgm:t>
        <a:bodyPr/>
        <a:lstStyle/>
        <a:p>
          <a:endParaRPr lang="en-GB"/>
        </a:p>
      </dgm:t>
    </dgm:pt>
    <dgm:pt modelId="{239EADF1-F920-483E-AAE0-E3B1E78E9E0C}" type="sibTrans" cxnId="{817DCF02-EE65-477F-A945-37EFC6784A4C}">
      <dgm:prSet/>
      <dgm:spPr/>
      <dgm:t>
        <a:bodyPr/>
        <a:lstStyle/>
        <a:p>
          <a:endParaRPr lang="en-GB"/>
        </a:p>
      </dgm:t>
    </dgm:pt>
    <dgm:pt modelId="{351E409E-11C4-43BA-8671-5B8F69A26A67}">
      <dgm:prSet phldrT="[Text]" phldr="1"/>
      <dgm:spPr/>
      <dgm:t>
        <a:bodyPr/>
        <a:lstStyle/>
        <a:p>
          <a:endParaRPr lang="en-GB"/>
        </a:p>
      </dgm:t>
    </dgm:pt>
    <dgm:pt modelId="{03687135-60A4-4B63-9A93-1681118BE80C}" type="parTrans" cxnId="{714709DA-1A32-455E-9769-E5DD42CF2892}">
      <dgm:prSet/>
      <dgm:spPr/>
      <dgm:t>
        <a:bodyPr/>
        <a:lstStyle/>
        <a:p>
          <a:endParaRPr lang="en-GB"/>
        </a:p>
      </dgm:t>
    </dgm:pt>
    <dgm:pt modelId="{2B6C5D20-4CEF-4011-9275-5A897EDC6A03}" type="sibTrans" cxnId="{714709DA-1A32-455E-9769-E5DD42CF2892}">
      <dgm:prSet/>
      <dgm:spPr/>
      <dgm:t>
        <a:bodyPr/>
        <a:lstStyle/>
        <a:p>
          <a:endParaRPr lang="en-GB"/>
        </a:p>
      </dgm:t>
    </dgm:pt>
    <dgm:pt modelId="{B73E56AA-4C1A-4BDE-B245-8808AF45E6D7}">
      <dgm:prSet phldrT="[Text]" phldr="1"/>
      <dgm:spPr/>
      <dgm:t>
        <a:bodyPr/>
        <a:lstStyle/>
        <a:p>
          <a:endParaRPr lang="en-GB"/>
        </a:p>
      </dgm:t>
    </dgm:pt>
    <dgm:pt modelId="{7AACE85A-1D34-41DE-8C43-EA9CDAD5AD95}" type="parTrans" cxnId="{36C53A1C-7798-4E97-8643-83258A0D420B}">
      <dgm:prSet/>
      <dgm:spPr/>
      <dgm:t>
        <a:bodyPr/>
        <a:lstStyle/>
        <a:p>
          <a:endParaRPr lang="en-GB"/>
        </a:p>
      </dgm:t>
    </dgm:pt>
    <dgm:pt modelId="{809DA8AD-8D13-4100-B114-0F32565357BA}" type="sibTrans" cxnId="{36C53A1C-7798-4E97-8643-83258A0D420B}">
      <dgm:prSet/>
      <dgm:spPr/>
      <dgm:t>
        <a:bodyPr/>
        <a:lstStyle/>
        <a:p>
          <a:endParaRPr lang="en-GB"/>
        </a:p>
      </dgm:t>
    </dgm:pt>
    <dgm:pt modelId="{D6B6793B-FF77-4B52-BDF4-4809C53533B1}">
      <dgm:prSet phldrT="[Text]" phldr="1"/>
      <dgm:spPr/>
      <dgm:t>
        <a:bodyPr/>
        <a:lstStyle/>
        <a:p>
          <a:endParaRPr lang="en-GB"/>
        </a:p>
      </dgm:t>
    </dgm:pt>
    <dgm:pt modelId="{E5C847C4-400F-4E98-9EE8-C9ABFC5C59CE}" type="parTrans" cxnId="{499C1E93-2BF9-487C-A192-FB7C16F1A034}">
      <dgm:prSet/>
      <dgm:spPr/>
      <dgm:t>
        <a:bodyPr/>
        <a:lstStyle/>
        <a:p>
          <a:endParaRPr lang="en-GB"/>
        </a:p>
      </dgm:t>
    </dgm:pt>
    <dgm:pt modelId="{9AE31646-326E-4FE8-A2BE-B8BE2D57E5E7}" type="sibTrans" cxnId="{499C1E93-2BF9-487C-A192-FB7C16F1A034}">
      <dgm:prSet/>
      <dgm:spPr/>
      <dgm:t>
        <a:bodyPr/>
        <a:lstStyle/>
        <a:p>
          <a:endParaRPr lang="en-GB"/>
        </a:p>
      </dgm:t>
    </dgm:pt>
    <dgm:pt modelId="{E047AB87-8889-46EC-8AC9-495A8118E64C}">
      <dgm:prSet phldrT="[Text]" phldr="1"/>
      <dgm:spPr/>
      <dgm:t>
        <a:bodyPr/>
        <a:lstStyle/>
        <a:p>
          <a:endParaRPr lang="en-GB"/>
        </a:p>
      </dgm:t>
    </dgm:pt>
    <dgm:pt modelId="{67CDAEC0-225F-4BD4-98B3-F02134B46542}" type="parTrans" cxnId="{542D913D-8D76-436E-A146-BBE69070CA28}">
      <dgm:prSet/>
      <dgm:spPr/>
      <dgm:t>
        <a:bodyPr/>
        <a:lstStyle/>
        <a:p>
          <a:endParaRPr lang="en-GB"/>
        </a:p>
      </dgm:t>
    </dgm:pt>
    <dgm:pt modelId="{0496267E-E198-4DBD-880E-A806E36E567F}" type="sibTrans" cxnId="{542D913D-8D76-436E-A146-BBE69070CA28}">
      <dgm:prSet/>
      <dgm:spPr/>
      <dgm:t>
        <a:bodyPr/>
        <a:lstStyle/>
        <a:p>
          <a:endParaRPr lang="en-GB"/>
        </a:p>
      </dgm:t>
    </dgm:pt>
    <dgm:pt modelId="{BF84DB49-1DD4-4572-83C9-E0FB3A52FB6F}">
      <dgm:prSet phldrT="[Text]" phldr="1"/>
      <dgm:spPr/>
      <dgm:t>
        <a:bodyPr/>
        <a:lstStyle/>
        <a:p>
          <a:endParaRPr lang="en-GB"/>
        </a:p>
      </dgm:t>
    </dgm:pt>
    <dgm:pt modelId="{8034A7C0-5DA0-4539-A12C-46BC4C87C0A4}" type="parTrans" cxnId="{82F60BEF-A1B3-4B9D-96E1-C70A917B3EED}">
      <dgm:prSet/>
      <dgm:spPr/>
      <dgm:t>
        <a:bodyPr/>
        <a:lstStyle/>
        <a:p>
          <a:endParaRPr lang="en-GB"/>
        </a:p>
      </dgm:t>
    </dgm:pt>
    <dgm:pt modelId="{DAAED9F0-EC24-49AA-8BAE-F05784E1F137}" type="sibTrans" cxnId="{82F60BEF-A1B3-4B9D-96E1-C70A917B3EED}">
      <dgm:prSet/>
      <dgm:spPr/>
      <dgm:t>
        <a:bodyPr/>
        <a:lstStyle/>
        <a:p>
          <a:endParaRPr lang="en-GB"/>
        </a:p>
      </dgm:t>
    </dgm:pt>
    <dgm:pt modelId="{08BEF662-1DD7-48A3-8D9C-75930C1DCA6D}">
      <dgm:prSet phldrT="[Text]" phldr="1"/>
      <dgm:spPr/>
      <dgm:t>
        <a:bodyPr/>
        <a:lstStyle/>
        <a:p>
          <a:endParaRPr lang="en-GB"/>
        </a:p>
      </dgm:t>
    </dgm:pt>
    <dgm:pt modelId="{99B2F842-7809-416F-A138-FA8F3AC7AD57}" type="parTrans" cxnId="{5915AFAB-60FA-4BB5-AAA0-01FAE895B15D}">
      <dgm:prSet/>
      <dgm:spPr/>
      <dgm:t>
        <a:bodyPr/>
        <a:lstStyle/>
        <a:p>
          <a:endParaRPr lang="en-GB"/>
        </a:p>
      </dgm:t>
    </dgm:pt>
    <dgm:pt modelId="{17F5143D-546C-4D82-990B-69283E2A7D65}" type="sibTrans" cxnId="{5915AFAB-60FA-4BB5-AAA0-01FAE895B15D}">
      <dgm:prSet/>
      <dgm:spPr/>
      <dgm:t>
        <a:bodyPr/>
        <a:lstStyle/>
        <a:p>
          <a:endParaRPr lang="en-GB"/>
        </a:p>
      </dgm:t>
    </dgm:pt>
    <dgm:pt modelId="{790BC866-AC15-4811-B7FA-B2B24AAF70BD}">
      <dgm:prSet phldrT="[Text]" phldr="1"/>
      <dgm:spPr/>
      <dgm:t>
        <a:bodyPr/>
        <a:lstStyle/>
        <a:p>
          <a:endParaRPr lang="en-GB"/>
        </a:p>
      </dgm:t>
    </dgm:pt>
    <dgm:pt modelId="{74EAD432-1812-4C4A-9154-F049D1A7F3CF}" type="parTrans" cxnId="{CE13CFD9-AE2A-4870-800F-C432571F2616}">
      <dgm:prSet/>
      <dgm:spPr/>
      <dgm:t>
        <a:bodyPr/>
        <a:lstStyle/>
        <a:p>
          <a:endParaRPr lang="en-GB"/>
        </a:p>
      </dgm:t>
    </dgm:pt>
    <dgm:pt modelId="{18F8B04F-D09C-4D31-A6FE-1CD0881EA717}" type="sibTrans" cxnId="{CE13CFD9-AE2A-4870-800F-C432571F2616}">
      <dgm:prSet/>
      <dgm:spPr/>
      <dgm:t>
        <a:bodyPr/>
        <a:lstStyle/>
        <a:p>
          <a:endParaRPr lang="en-GB"/>
        </a:p>
      </dgm:t>
    </dgm:pt>
    <dgm:pt modelId="{4367CBEF-36C1-4C64-B59B-CC1DA44CC1DD}" type="pres">
      <dgm:prSet presAssocID="{356AE9D7-BF36-4D5A-A43D-81C1FDCCFFF4}" presName="Name0" presStyleCnt="0">
        <dgm:presLayoutVars>
          <dgm:chPref val="3"/>
          <dgm:dir/>
          <dgm:animLvl val="lvl"/>
          <dgm:resizeHandles/>
        </dgm:presLayoutVars>
      </dgm:prSet>
      <dgm:spPr/>
    </dgm:pt>
    <dgm:pt modelId="{521F0015-C078-426E-B87E-B2F35E928856}" type="pres">
      <dgm:prSet presAssocID="{96D35A67-B595-4005-A753-8C969018044F}" presName="horFlow" presStyleCnt="0"/>
      <dgm:spPr/>
    </dgm:pt>
    <dgm:pt modelId="{6659EAC7-4189-4B08-80E2-554258CAC8FB}" type="pres">
      <dgm:prSet presAssocID="{96D35A67-B595-4005-A753-8C969018044F}" presName="bigChev" presStyleLbl="node1" presStyleIdx="0" presStyleCnt="3"/>
      <dgm:spPr/>
    </dgm:pt>
    <dgm:pt modelId="{85EC2E97-EBB4-4F11-88EA-5BAB3CAB9DD0}" type="pres">
      <dgm:prSet presAssocID="{6B8440A0-F27E-4458-8EEB-1CDD84247F59}" presName="parTrans" presStyleCnt="0"/>
      <dgm:spPr/>
    </dgm:pt>
    <dgm:pt modelId="{0BB8FE1C-6C19-439E-8102-F70F4A99D617}" type="pres">
      <dgm:prSet presAssocID="{DDBC800D-B518-4872-A9F8-27869130A5F8}" presName="node" presStyleLbl="alignAccFollowNode1" presStyleIdx="0" presStyleCnt="6">
        <dgm:presLayoutVars>
          <dgm:bulletEnabled val="1"/>
        </dgm:presLayoutVars>
      </dgm:prSet>
      <dgm:spPr/>
    </dgm:pt>
    <dgm:pt modelId="{C6921CE2-B1BD-4EE8-87B1-B9FEA022B806}" type="pres">
      <dgm:prSet presAssocID="{239EADF1-F920-483E-AAE0-E3B1E78E9E0C}" presName="sibTrans" presStyleCnt="0"/>
      <dgm:spPr/>
    </dgm:pt>
    <dgm:pt modelId="{AD2151A3-E971-4F9B-AF89-AABE1D40B0B2}" type="pres">
      <dgm:prSet presAssocID="{351E409E-11C4-43BA-8671-5B8F69A26A67}" presName="node" presStyleLbl="alignAccFollowNode1" presStyleIdx="1" presStyleCnt="6">
        <dgm:presLayoutVars>
          <dgm:bulletEnabled val="1"/>
        </dgm:presLayoutVars>
      </dgm:prSet>
      <dgm:spPr/>
    </dgm:pt>
    <dgm:pt modelId="{39635F9D-3126-46BD-B433-416AD2FE6920}" type="pres">
      <dgm:prSet presAssocID="{96D35A67-B595-4005-A753-8C969018044F}" presName="vSp" presStyleCnt="0"/>
      <dgm:spPr/>
    </dgm:pt>
    <dgm:pt modelId="{B1AE00F3-D94A-4A87-A17D-59442B9B0822}" type="pres">
      <dgm:prSet presAssocID="{B73E56AA-4C1A-4BDE-B245-8808AF45E6D7}" presName="horFlow" presStyleCnt="0"/>
      <dgm:spPr/>
    </dgm:pt>
    <dgm:pt modelId="{2EF45244-DCD1-4521-BD08-84C61E4402EF}" type="pres">
      <dgm:prSet presAssocID="{B73E56AA-4C1A-4BDE-B245-8808AF45E6D7}" presName="bigChev" presStyleLbl="node1" presStyleIdx="1" presStyleCnt="3"/>
      <dgm:spPr/>
    </dgm:pt>
    <dgm:pt modelId="{10414650-119A-4BA2-933F-836866D804E4}" type="pres">
      <dgm:prSet presAssocID="{E5C847C4-400F-4E98-9EE8-C9ABFC5C59CE}" presName="parTrans" presStyleCnt="0"/>
      <dgm:spPr/>
    </dgm:pt>
    <dgm:pt modelId="{BE9FD19D-5D20-4CFA-9ADC-04214F03AB49}" type="pres">
      <dgm:prSet presAssocID="{D6B6793B-FF77-4B52-BDF4-4809C53533B1}" presName="node" presStyleLbl="alignAccFollowNode1" presStyleIdx="2" presStyleCnt="6">
        <dgm:presLayoutVars>
          <dgm:bulletEnabled val="1"/>
        </dgm:presLayoutVars>
      </dgm:prSet>
      <dgm:spPr/>
    </dgm:pt>
    <dgm:pt modelId="{0D8D5F99-D3BB-4D4F-A75A-8375CFFF8A2C}" type="pres">
      <dgm:prSet presAssocID="{9AE31646-326E-4FE8-A2BE-B8BE2D57E5E7}" presName="sibTrans" presStyleCnt="0"/>
      <dgm:spPr/>
    </dgm:pt>
    <dgm:pt modelId="{A994F8A0-19AC-46DE-87E1-155C9EADE743}" type="pres">
      <dgm:prSet presAssocID="{E047AB87-8889-46EC-8AC9-495A8118E64C}" presName="node" presStyleLbl="alignAccFollowNode1" presStyleIdx="3" presStyleCnt="6">
        <dgm:presLayoutVars>
          <dgm:bulletEnabled val="1"/>
        </dgm:presLayoutVars>
      </dgm:prSet>
      <dgm:spPr/>
    </dgm:pt>
    <dgm:pt modelId="{F384C11E-1DD9-4769-BDFE-A552F1EFDDA5}" type="pres">
      <dgm:prSet presAssocID="{B73E56AA-4C1A-4BDE-B245-8808AF45E6D7}" presName="vSp" presStyleCnt="0"/>
      <dgm:spPr/>
    </dgm:pt>
    <dgm:pt modelId="{124E6F99-A020-4CE4-B2A0-237AF61BDAC9}" type="pres">
      <dgm:prSet presAssocID="{BF84DB49-1DD4-4572-83C9-E0FB3A52FB6F}" presName="horFlow" presStyleCnt="0"/>
      <dgm:spPr/>
    </dgm:pt>
    <dgm:pt modelId="{0B8254ED-CBF3-4FB1-A5E4-DAED7267B2AC}" type="pres">
      <dgm:prSet presAssocID="{BF84DB49-1DD4-4572-83C9-E0FB3A52FB6F}" presName="bigChev" presStyleLbl="node1" presStyleIdx="2" presStyleCnt="3"/>
      <dgm:spPr/>
    </dgm:pt>
    <dgm:pt modelId="{25A28B55-AC45-4F18-84B2-46E1EDBCC3B1}" type="pres">
      <dgm:prSet presAssocID="{99B2F842-7809-416F-A138-FA8F3AC7AD57}" presName="parTrans" presStyleCnt="0"/>
      <dgm:spPr/>
    </dgm:pt>
    <dgm:pt modelId="{889465E2-4136-4A9E-BF18-7F88C5710D31}" type="pres">
      <dgm:prSet presAssocID="{08BEF662-1DD7-48A3-8D9C-75930C1DCA6D}" presName="node" presStyleLbl="alignAccFollowNode1" presStyleIdx="4" presStyleCnt="6">
        <dgm:presLayoutVars>
          <dgm:bulletEnabled val="1"/>
        </dgm:presLayoutVars>
      </dgm:prSet>
      <dgm:spPr/>
    </dgm:pt>
    <dgm:pt modelId="{7144CEC5-4E98-45B5-945E-A72C3F4FC2E5}" type="pres">
      <dgm:prSet presAssocID="{17F5143D-546C-4D82-990B-69283E2A7D65}" presName="sibTrans" presStyleCnt="0"/>
      <dgm:spPr/>
    </dgm:pt>
    <dgm:pt modelId="{68EF6CA9-2841-4EFB-80F7-5359A86AFF4B}" type="pres">
      <dgm:prSet presAssocID="{790BC866-AC15-4811-B7FA-B2B24AAF70BD}" presName="node" presStyleLbl="alignAccFollowNode1" presStyleIdx="5" presStyleCnt="6">
        <dgm:presLayoutVars>
          <dgm:bulletEnabled val="1"/>
        </dgm:presLayoutVars>
      </dgm:prSet>
      <dgm:spPr/>
    </dgm:pt>
  </dgm:ptLst>
  <dgm:cxnLst>
    <dgm:cxn modelId="{817DCF02-EE65-477F-A945-37EFC6784A4C}" srcId="{96D35A67-B595-4005-A753-8C969018044F}" destId="{DDBC800D-B518-4872-A9F8-27869130A5F8}" srcOrd="0" destOrd="0" parTransId="{6B8440A0-F27E-4458-8EEB-1CDD84247F59}" sibTransId="{239EADF1-F920-483E-AAE0-E3B1E78E9E0C}"/>
    <dgm:cxn modelId="{9263BE0D-1683-49DA-8F25-0EAE51167ABA}" type="presOf" srcId="{356AE9D7-BF36-4D5A-A43D-81C1FDCCFFF4}" destId="{4367CBEF-36C1-4C64-B59B-CC1DA44CC1DD}" srcOrd="0" destOrd="0" presId="urn:microsoft.com/office/officeart/2005/8/layout/lProcess3"/>
    <dgm:cxn modelId="{0F998517-65E9-46C2-9946-2AF9A2D110F0}" type="presOf" srcId="{E047AB87-8889-46EC-8AC9-495A8118E64C}" destId="{A994F8A0-19AC-46DE-87E1-155C9EADE743}" srcOrd="0" destOrd="0" presId="urn:microsoft.com/office/officeart/2005/8/layout/lProcess3"/>
    <dgm:cxn modelId="{36C53A1C-7798-4E97-8643-83258A0D420B}" srcId="{356AE9D7-BF36-4D5A-A43D-81C1FDCCFFF4}" destId="{B73E56AA-4C1A-4BDE-B245-8808AF45E6D7}" srcOrd="1" destOrd="0" parTransId="{7AACE85A-1D34-41DE-8C43-EA9CDAD5AD95}" sibTransId="{809DA8AD-8D13-4100-B114-0F32565357BA}"/>
    <dgm:cxn modelId="{7664E436-6A68-4E57-8188-F25FAAAD8FDC}" srcId="{356AE9D7-BF36-4D5A-A43D-81C1FDCCFFF4}" destId="{96D35A67-B595-4005-A753-8C969018044F}" srcOrd="0" destOrd="0" parTransId="{85D33881-ABA5-4FF7-BDB0-C663656E7772}" sibTransId="{36D2468C-7893-459E-99D4-620691D89CC7}"/>
    <dgm:cxn modelId="{542D913D-8D76-436E-A146-BBE69070CA28}" srcId="{B73E56AA-4C1A-4BDE-B245-8808AF45E6D7}" destId="{E047AB87-8889-46EC-8AC9-495A8118E64C}" srcOrd="1" destOrd="0" parTransId="{67CDAEC0-225F-4BD4-98B3-F02134B46542}" sibTransId="{0496267E-E198-4DBD-880E-A806E36E567F}"/>
    <dgm:cxn modelId="{E3424B5C-3F62-4A2A-A6B2-525F5FD30F26}" type="presOf" srcId="{08BEF662-1DD7-48A3-8D9C-75930C1DCA6D}" destId="{889465E2-4136-4A9E-BF18-7F88C5710D31}" srcOrd="0" destOrd="0" presId="urn:microsoft.com/office/officeart/2005/8/layout/lProcess3"/>
    <dgm:cxn modelId="{8EB5915E-9EE8-4F22-AC68-055D92035AC3}" type="presOf" srcId="{B73E56AA-4C1A-4BDE-B245-8808AF45E6D7}" destId="{2EF45244-DCD1-4521-BD08-84C61E4402EF}" srcOrd="0" destOrd="0" presId="urn:microsoft.com/office/officeart/2005/8/layout/lProcess3"/>
    <dgm:cxn modelId="{5067B246-F21E-4CBA-BEDF-7354B5D5ED01}" type="presOf" srcId="{DDBC800D-B518-4872-A9F8-27869130A5F8}" destId="{0BB8FE1C-6C19-439E-8102-F70F4A99D617}" srcOrd="0" destOrd="0" presId="urn:microsoft.com/office/officeart/2005/8/layout/lProcess3"/>
    <dgm:cxn modelId="{499C1E93-2BF9-487C-A192-FB7C16F1A034}" srcId="{B73E56AA-4C1A-4BDE-B245-8808AF45E6D7}" destId="{D6B6793B-FF77-4B52-BDF4-4809C53533B1}" srcOrd="0" destOrd="0" parTransId="{E5C847C4-400F-4E98-9EE8-C9ABFC5C59CE}" sibTransId="{9AE31646-326E-4FE8-A2BE-B8BE2D57E5E7}"/>
    <dgm:cxn modelId="{5915AFAB-60FA-4BB5-AAA0-01FAE895B15D}" srcId="{BF84DB49-1DD4-4572-83C9-E0FB3A52FB6F}" destId="{08BEF662-1DD7-48A3-8D9C-75930C1DCA6D}" srcOrd="0" destOrd="0" parTransId="{99B2F842-7809-416F-A138-FA8F3AC7AD57}" sibTransId="{17F5143D-546C-4D82-990B-69283E2A7D65}"/>
    <dgm:cxn modelId="{D8EEFDBA-8F60-4623-82BF-2974B25F06E0}" type="presOf" srcId="{96D35A67-B595-4005-A753-8C969018044F}" destId="{6659EAC7-4189-4B08-80E2-554258CAC8FB}" srcOrd="0" destOrd="0" presId="urn:microsoft.com/office/officeart/2005/8/layout/lProcess3"/>
    <dgm:cxn modelId="{3BE336BE-DF09-4257-BCC4-B35365DB809D}" type="presOf" srcId="{D6B6793B-FF77-4B52-BDF4-4809C53533B1}" destId="{BE9FD19D-5D20-4CFA-9ADC-04214F03AB49}" srcOrd="0" destOrd="0" presId="urn:microsoft.com/office/officeart/2005/8/layout/lProcess3"/>
    <dgm:cxn modelId="{CE13CFD9-AE2A-4870-800F-C432571F2616}" srcId="{BF84DB49-1DD4-4572-83C9-E0FB3A52FB6F}" destId="{790BC866-AC15-4811-B7FA-B2B24AAF70BD}" srcOrd="1" destOrd="0" parTransId="{74EAD432-1812-4C4A-9154-F049D1A7F3CF}" sibTransId="{18F8B04F-D09C-4D31-A6FE-1CD0881EA717}"/>
    <dgm:cxn modelId="{714709DA-1A32-455E-9769-E5DD42CF2892}" srcId="{96D35A67-B595-4005-A753-8C969018044F}" destId="{351E409E-11C4-43BA-8671-5B8F69A26A67}" srcOrd="1" destOrd="0" parTransId="{03687135-60A4-4B63-9A93-1681118BE80C}" sibTransId="{2B6C5D20-4CEF-4011-9275-5A897EDC6A03}"/>
    <dgm:cxn modelId="{7BED00E7-0DD1-4B06-83C5-11BD14D789AF}" type="presOf" srcId="{BF84DB49-1DD4-4572-83C9-E0FB3A52FB6F}" destId="{0B8254ED-CBF3-4FB1-A5E4-DAED7267B2AC}" srcOrd="0" destOrd="0" presId="urn:microsoft.com/office/officeart/2005/8/layout/lProcess3"/>
    <dgm:cxn modelId="{4ED86AEC-E2EC-4A06-9FA2-4AE576BDC006}" type="presOf" srcId="{790BC866-AC15-4811-B7FA-B2B24AAF70BD}" destId="{68EF6CA9-2841-4EFB-80F7-5359A86AFF4B}" srcOrd="0" destOrd="0" presId="urn:microsoft.com/office/officeart/2005/8/layout/lProcess3"/>
    <dgm:cxn modelId="{82F60BEF-A1B3-4B9D-96E1-C70A917B3EED}" srcId="{356AE9D7-BF36-4D5A-A43D-81C1FDCCFFF4}" destId="{BF84DB49-1DD4-4572-83C9-E0FB3A52FB6F}" srcOrd="2" destOrd="0" parTransId="{8034A7C0-5DA0-4539-A12C-46BC4C87C0A4}" sibTransId="{DAAED9F0-EC24-49AA-8BAE-F05784E1F137}"/>
    <dgm:cxn modelId="{AA99B0FA-6335-4F12-8491-8AF1DC095B33}" type="presOf" srcId="{351E409E-11C4-43BA-8671-5B8F69A26A67}" destId="{AD2151A3-E971-4F9B-AF89-AABE1D40B0B2}" srcOrd="0" destOrd="0" presId="urn:microsoft.com/office/officeart/2005/8/layout/lProcess3"/>
    <dgm:cxn modelId="{61658F28-C6F2-4345-B34C-CDCF8534BD15}" type="presParOf" srcId="{4367CBEF-36C1-4C64-B59B-CC1DA44CC1DD}" destId="{521F0015-C078-426E-B87E-B2F35E928856}" srcOrd="0" destOrd="0" presId="urn:microsoft.com/office/officeart/2005/8/layout/lProcess3"/>
    <dgm:cxn modelId="{15F3FD60-9EEE-4169-98C2-A2B4A8F20979}" type="presParOf" srcId="{521F0015-C078-426E-B87E-B2F35E928856}" destId="{6659EAC7-4189-4B08-80E2-554258CAC8FB}" srcOrd="0" destOrd="0" presId="urn:microsoft.com/office/officeart/2005/8/layout/lProcess3"/>
    <dgm:cxn modelId="{60D9BD64-A0A0-40F3-8ACF-34E87C9663A9}" type="presParOf" srcId="{521F0015-C078-426E-B87E-B2F35E928856}" destId="{85EC2E97-EBB4-4F11-88EA-5BAB3CAB9DD0}" srcOrd="1" destOrd="0" presId="urn:microsoft.com/office/officeart/2005/8/layout/lProcess3"/>
    <dgm:cxn modelId="{3A91E5CB-27F3-4E95-BEE7-7F9CB8995D43}" type="presParOf" srcId="{521F0015-C078-426E-B87E-B2F35E928856}" destId="{0BB8FE1C-6C19-439E-8102-F70F4A99D617}" srcOrd="2" destOrd="0" presId="urn:microsoft.com/office/officeart/2005/8/layout/lProcess3"/>
    <dgm:cxn modelId="{1074AD33-8F0A-4770-84A0-7D504C487077}" type="presParOf" srcId="{521F0015-C078-426E-B87E-B2F35E928856}" destId="{C6921CE2-B1BD-4EE8-87B1-B9FEA022B806}" srcOrd="3" destOrd="0" presId="urn:microsoft.com/office/officeart/2005/8/layout/lProcess3"/>
    <dgm:cxn modelId="{3071A4AB-5579-450C-AFE1-DD952230742D}" type="presParOf" srcId="{521F0015-C078-426E-B87E-B2F35E928856}" destId="{AD2151A3-E971-4F9B-AF89-AABE1D40B0B2}" srcOrd="4" destOrd="0" presId="urn:microsoft.com/office/officeart/2005/8/layout/lProcess3"/>
    <dgm:cxn modelId="{932A3E0A-304F-4ED5-8C63-0CB058AD7EDB}" type="presParOf" srcId="{4367CBEF-36C1-4C64-B59B-CC1DA44CC1DD}" destId="{39635F9D-3126-46BD-B433-416AD2FE6920}" srcOrd="1" destOrd="0" presId="urn:microsoft.com/office/officeart/2005/8/layout/lProcess3"/>
    <dgm:cxn modelId="{BDB5384C-1652-40C1-A7DA-95F20030B9F8}" type="presParOf" srcId="{4367CBEF-36C1-4C64-B59B-CC1DA44CC1DD}" destId="{B1AE00F3-D94A-4A87-A17D-59442B9B0822}" srcOrd="2" destOrd="0" presId="urn:microsoft.com/office/officeart/2005/8/layout/lProcess3"/>
    <dgm:cxn modelId="{4F0F1180-D2FE-473F-AA7B-C74AD670EA47}" type="presParOf" srcId="{B1AE00F3-D94A-4A87-A17D-59442B9B0822}" destId="{2EF45244-DCD1-4521-BD08-84C61E4402EF}" srcOrd="0" destOrd="0" presId="urn:microsoft.com/office/officeart/2005/8/layout/lProcess3"/>
    <dgm:cxn modelId="{9B1321E9-F6DE-4D03-B33B-03A229230DC6}" type="presParOf" srcId="{B1AE00F3-D94A-4A87-A17D-59442B9B0822}" destId="{10414650-119A-4BA2-933F-836866D804E4}" srcOrd="1" destOrd="0" presId="urn:microsoft.com/office/officeart/2005/8/layout/lProcess3"/>
    <dgm:cxn modelId="{08FEB180-4A20-4EF3-A213-F2D9320987B8}" type="presParOf" srcId="{B1AE00F3-D94A-4A87-A17D-59442B9B0822}" destId="{BE9FD19D-5D20-4CFA-9ADC-04214F03AB49}" srcOrd="2" destOrd="0" presId="urn:microsoft.com/office/officeart/2005/8/layout/lProcess3"/>
    <dgm:cxn modelId="{8080BB7B-2B59-4A71-97F9-B3ED4C710C3F}" type="presParOf" srcId="{B1AE00F3-D94A-4A87-A17D-59442B9B0822}" destId="{0D8D5F99-D3BB-4D4F-A75A-8375CFFF8A2C}" srcOrd="3" destOrd="0" presId="urn:microsoft.com/office/officeart/2005/8/layout/lProcess3"/>
    <dgm:cxn modelId="{79DD6F70-1C30-46F8-9E2A-0F8A82E951AD}" type="presParOf" srcId="{B1AE00F3-D94A-4A87-A17D-59442B9B0822}" destId="{A994F8A0-19AC-46DE-87E1-155C9EADE743}" srcOrd="4" destOrd="0" presId="urn:microsoft.com/office/officeart/2005/8/layout/lProcess3"/>
    <dgm:cxn modelId="{362BB0D9-E77A-499E-960A-786ABE58E11C}" type="presParOf" srcId="{4367CBEF-36C1-4C64-B59B-CC1DA44CC1DD}" destId="{F384C11E-1DD9-4769-BDFE-A552F1EFDDA5}" srcOrd="3" destOrd="0" presId="urn:microsoft.com/office/officeart/2005/8/layout/lProcess3"/>
    <dgm:cxn modelId="{DA9F02C0-8BE7-4651-9A7A-8A936970728A}" type="presParOf" srcId="{4367CBEF-36C1-4C64-B59B-CC1DA44CC1DD}" destId="{124E6F99-A020-4CE4-B2A0-237AF61BDAC9}" srcOrd="4" destOrd="0" presId="urn:microsoft.com/office/officeart/2005/8/layout/lProcess3"/>
    <dgm:cxn modelId="{8DBA7D9A-14F5-4C96-9E3F-565418EB921E}" type="presParOf" srcId="{124E6F99-A020-4CE4-B2A0-237AF61BDAC9}" destId="{0B8254ED-CBF3-4FB1-A5E4-DAED7267B2AC}" srcOrd="0" destOrd="0" presId="urn:microsoft.com/office/officeart/2005/8/layout/lProcess3"/>
    <dgm:cxn modelId="{E7DD9B7A-6509-4258-A620-A845423C277E}" type="presParOf" srcId="{124E6F99-A020-4CE4-B2A0-237AF61BDAC9}" destId="{25A28B55-AC45-4F18-84B2-46E1EDBCC3B1}" srcOrd="1" destOrd="0" presId="urn:microsoft.com/office/officeart/2005/8/layout/lProcess3"/>
    <dgm:cxn modelId="{90D0629D-0B53-4CD4-A356-683A83E529EB}" type="presParOf" srcId="{124E6F99-A020-4CE4-B2A0-237AF61BDAC9}" destId="{889465E2-4136-4A9E-BF18-7F88C5710D31}" srcOrd="2" destOrd="0" presId="urn:microsoft.com/office/officeart/2005/8/layout/lProcess3"/>
    <dgm:cxn modelId="{6AE7722D-E48D-4D6F-B5E4-757E30F2B314}" type="presParOf" srcId="{124E6F99-A020-4CE4-B2A0-237AF61BDAC9}" destId="{7144CEC5-4E98-45B5-945E-A72C3F4FC2E5}" srcOrd="3" destOrd="0" presId="urn:microsoft.com/office/officeart/2005/8/layout/lProcess3"/>
    <dgm:cxn modelId="{7BBA47E1-B71D-4190-A722-25EBA1B8682E}" type="presParOf" srcId="{124E6F99-A020-4CE4-B2A0-237AF61BDAC9}" destId="{68EF6CA9-2841-4EFB-80F7-5359A86AFF4B}" srcOrd="4"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59EAC7-4189-4B08-80E2-554258CAC8FB}">
      <dsp:nvSpPr>
        <dsp:cNvPr id="0" name=""/>
        <dsp:cNvSpPr/>
      </dsp:nvSpPr>
      <dsp:spPr>
        <a:xfrm>
          <a:off x="1633" y="376174"/>
          <a:ext cx="2524124" cy="1009649"/>
        </a:xfrm>
        <a:prstGeom prst="chevr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31750" rIns="0" bIns="31750" numCol="1" spcCol="1270" anchor="ctr" anchorCtr="0">
          <a:noAutofit/>
        </a:bodyPr>
        <a:lstStyle/>
        <a:p>
          <a:pPr marL="0" lvl="0" indent="0" algn="ctr" defTabSz="2222500">
            <a:lnSpc>
              <a:spcPct val="90000"/>
            </a:lnSpc>
            <a:spcBef>
              <a:spcPct val="0"/>
            </a:spcBef>
            <a:spcAft>
              <a:spcPct val="35000"/>
            </a:spcAft>
            <a:buNone/>
          </a:pPr>
          <a:endParaRPr lang="en-GB" sz="5000" kern="1200"/>
        </a:p>
      </dsp:txBody>
      <dsp:txXfrm>
        <a:off x="506458" y="376174"/>
        <a:ext cx="1514475" cy="1009649"/>
      </dsp:txXfrm>
    </dsp:sp>
    <dsp:sp modelId="{0BB8FE1C-6C19-439E-8102-F70F4A99D617}">
      <dsp:nvSpPr>
        <dsp:cNvPr id="0" name=""/>
        <dsp:cNvSpPr/>
      </dsp:nvSpPr>
      <dsp:spPr>
        <a:xfrm>
          <a:off x="2197622" y="461994"/>
          <a:ext cx="2095023" cy="838009"/>
        </a:xfrm>
        <a:prstGeom prst="chevron">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2070" tIns="26035" rIns="0" bIns="26035" numCol="1" spcCol="1270" anchor="ctr" anchorCtr="0">
          <a:noAutofit/>
        </a:bodyPr>
        <a:lstStyle/>
        <a:p>
          <a:pPr marL="0" lvl="0" indent="0" algn="ctr" defTabSz="1822450">
            <a:lnSpc>
              <a:spcPct val="90000"/>
            </a:lnSpc>
            <a:spcBef>
              <a:spcPct val="0"/>
            </a:spcBef>
            <a:spcAft>
              <a:spcPct val="35000"/>
            </a:spcAft>
            <a:buNone/>
          </a:pPr>
          <a:endParaRPr lang="en-GB" sz="4100" kern="1200"/>
        </a:p>
      </dsp:txBody>
      <dsp:txXfrm>
        <a:off x="2616627" y="461994"/>
        <a:ext cx="1257014" cy="838009"/>
      </dsp:txXfrm>
    </dsp:sp>
    <dsp:sp modelId="{AD2151A3-E971-4F9B-AF89-AABE1D40B0B2}">
      <dsp:nvSpPr>
        <dsp:cNvPr id="0" name=""/>
        <dsp:cNvSpPr/>
      </dsp:nvSpPr>
      <dsp:spPr>
        <a:xfrm>
          <a:off x="3999342" y="461994"/>
          <a:ext cx="2095023" cy="838009"/>
        </a:xfrm>
        <a:prstGeom prst="chevron">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2070" tIns="26035" rIns="0" bIns="26035" numCol="1" spcCol="1270" anchor="ctr" anchorCtr="0">
          <a:noAutofit/>
        </a:bodyPr>
        <a:lstStyle/>
        <a:p>
          <a:pPr marL="0" lvl="0" indent="0" algn="ctr" defTabSz="1822450">
            <a:lnSpc>
              <a:spcPct val="90000"/>
            </a:lnSpc>
            <a:spcBef>
              <a:spcPct val="0"/>
            </a:spcBef>
            <a:spcAft>
              <a:spcPct val="35000"/>
            </a:spcAft>
            <a:buNone/>
          </a:pPr>
          <a:endParaRPr lang="en-GB" sz="4100" kern="1200"/>
        </a:p>
      </dsp:txBody>
      <dsp:txXfrm>
        <a:off x="4418347" y="461994"/>
        <a:ext cx="1257014" cy="838009"/>
      </dsp:txXfrm>
    </dsp:sp>
    <dsp:sp modelId="{2EF45244-DCD1-4521-BD08-84C61E4402EF}">
      <dsp:nvSpPr>
        <dsp:cNvPr id="0" name=""/>
        <dsp:cNvSpPr/>
      </dsp:nvSpPr>
      <dsp:spPr>
        <a:xfrm>
          <a:off x="1633" y="1527175"/>
          <a:ext cx="2524124" cy="1009649"/>
        </a:xfrm>
        <a:prstGeom prst="chevr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31750" rIns="0" bIns="31750" numCol="1" spcCol="1270" anchor="ctr" anchorCtr="0">
          <a:noAutofit/>
        </a:bodyPr>
        <a:lstStyle/>
        <a:p>
          <a:pPr marL="0" lvl="0" indent="0" algn="ctr" defTabSz="2222500">
            <a:lnSpc>
              <a:spcPct val="90000"/>
            </a:lnSpc>
            <a:spcBef>
              <a:spcPct val="0"/>
            </a:spcBef>
            <a:spcAft>
              <a:spcPct val="35000"/>
            </a:spcAft>
            <a:buNone/>
          </a:pPr>
          <a:endParaRPr lang="en-GB" sz="5000" kern="1200"/>
        </a:p>
      </dsp:txBody>
      <dsp:txXfrm>
        <a:off x="506458" y="1527175"/>
        <a:ext cx="1514475" cy="1009649"/>
      </dsp:txXfrm>
    </dsp:sp>
    <dsp:sp modelId="{BE9FD19D-5D20-4CFA-9ADC-04214F03AB49}">
      <dsp:nvSpPr>
        <dsp:cNvPr id="0" name=""/>
        <dsp:cNvSpPr/>
      </dsp:nvSpPr>
      <dsp:spPr>
        <a:xfrm>
          <a:off x="2197622" y="1612995"/>
          <a:ext cx="2095023" cy="838009"/>
        </a:xfrm>
        <a:prstGeom prst="chevron">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2070" tIns="26035" rIns="0" bIns="26035" numCol="1" spcCol="1270" anchor="ctr" anchorCtr="0">
          <a:noAutofit/>
        </a:bodyPr>
        <a:lstStyle/>
        <a:p>
          <a:pPr marL="0" lvl="0" indent="0" algn="ctr" defTabSz="1822450">
            <a:lnSpc>
              <a:spcPct val="90000"/>
            </a:lnSpc>
            <a:spcBef>
              <a:spcPct val="0"/>
            </a:spcBef>
            <a:spcAft>
              <a:spcPct val="35000"/>
            </a:spcAft>
            <a:buNone/>
          </a:pPr>
          <a:endParaRPr lang="en-GB" sz="4100" kern="1200"/>
        </a:p>
      </dsp:txBody>
      <dsp:txXfrm>
        <a:off x="2616627" y="1612995"/>
        <a:ext cx="1257014" cy="838009"/>
      </dsp:txXfrm>
    </dsp:sp>
    <dsp:sp modelId="{A994F8A0-19AC-46DE-87E1-155C9EADE743}">
      <dsp:nvSpPr>
        <dsp:cNvPr id="0" name=""/>
        <dsp:cNvSpPr/>
      </dsp:nvSpPr>
      <dsp:spPr>
        <a:xfrm>
          <a:off x="3999342" y="1612995"/>
          <a:ext cx="2095023" cy="838009"/>
        </a:xfrm>
        <a:prstGeom prst="chevron">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2070" tIns="26035" rIns="0" bIns="26035" numCol="1" spcCol="1270" anchor="ctr" anchorCtr="0">
          <a:noAutofit/>
        </a:bodyPr>
        <a:lstStyle/>
        <a:p>
          <a:pPr marL="0" lvl="0" indent="0" algn="ctr" defTabSz="1822450">
            <a:lnSpc>
              <a:spcPct val="90000"/>
            </a:lnSpc>
            <a:spcBef>
              <a:spcPct val="0"/>
            </a:spcBef>
            <a:spcAft>
              <a:spcPct val="35000"/>
            </a:spcAft>
            <a:buNone/>
          </a:pPr>
          <a:endParaRPr lang="en-GB" sz="4100" kern="1200"/>
        </a:p>
      </dsp:txBody>
      <dsp:txXfrm>
        <a:off x="4418347" y="1612995"/>
        <a:ext cx="1257014" cy="838009"/>
      </dsp:txXfrm>
    </dsp:sp>
    <dsp:sp modelId="{0B8254ED-CBF3-4FB1-A5E4-DAED7267B2AC}">
      <dsp:nvSpPr>
        <dsp:cNvPr id="0" name=""/>
        <dsp:cNvSpPr/>
      </dsp:nvSpPr>
      <dsp:spPr>
        <a:xfrm>
          <a:off x="1633" y="2678175"/>
          <a:ext cx="2524124" cy="1009649"/>
        </a:xfrm>
        <a:prstGeom prst="chevr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31750" rIns="0" bIns="31750" numCol="1" spcCol="1270" anchor="ctr" anchorCtr="0">
          <a:noAutofit/>
        </a:bodyPr>
        <a:lstStyle/>
        <a:p>
          <a:pPr marL="0" lvl="0" indent="0" algn="ctr" defTabSz="2222500">
            <a:lnSpc>
              <a:spcPct val="90000"/>
            </a:lnSpc>
            <a:spcBef>
              <a:spcPct val="0"/>
            </a:spcBef>
            <a:spcAft>
              <a:spcPct val="35000"/>
            </a:spcAft>
            <a:buNone/>
          </a:pPr>
          <a:endParaRPr lang="en-GB" sz="5000" kern="1200"/>
        </a:p>
      </dsp:txBody>
      <dsp:txXfrm>
        <a:off x="506458" y="2678175"/>
        <a:ext cx="1514475" cy="1009649"/>
      </dsp:txXfrm>
    </dsp:sp>
    <dsp:sp modelId="{889465E2-4136-4A9E-BF18-7F88C5710D31}">
      <dsp:nvSpPr>
        <dsp:cNvPr id="0" name=""/>
        <dsp:cNvSpPr/>
      </dsp:nvSpPr>
      <dsp:spPr>
        <a:xfrm>
          <a:off x="2197622" y="2763996"/>
          <a:ext cx="2095023" cy="838009"/>
        </a:xfrm>
        <a:prstGeom prst="chevron">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2070" tIns="26035" rIns="0" bIns="26035" numCol="1" spcCol="1270" anchor="ctr" anchorCtr="0">
          <a:noAutofit/>
        </a:bodyPr>
        <a:lstStyle/>
        <a:p>
          <a:pPr marL="0" lvl="0" indent="0" algn="ctr" defTabSz="1822450">
            <a:lnSpc>
              <a:spcPct val="90000"/>
            </a:lnSpc>
            <a:spcBef>
              <a:spcPct val="0"/>
            </a:spcBef>
            <a:spcAft>
              <a:spcPct val="35000"/>
            </a:spcAft>
            <a:buNone/>
          </a:pPr>
          <a:endParaRPr lang="en-GB" sz="4100" kern="1200"/>
        </a:p>
      </dsp:txBody>
      <dsp:txXfrm>
        <a:off x="2616627" y="2763996"/>
        <a:ext cx="1257014" cy="838009"/>
      </dsp:txXfrm>
    </dsp:sp>
    <dsp:sp modelId="{68EF6CA9-2841-4EFB-80F7-5359A86AFF4B}">
      <dsp:nvSpPr>
        <dsp:cNvPr id="0" name=""/>
        <dsp:cNvSpPr/>
      </dsp:nvSpPr>
      <dsp:spPr>
        <a:xfrm>
          <a:off x="3999342" y="2763996"/>
          <a:ext cx="2095023" cy="838009"/>
        </a:xfrm>
        <a:prstGeom prst="chevron">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2070" tIns="26035" rIns="0" bIns="26035" numCol="1" spcCol="1270" anchor="ctr" anchorCtr="0">
          <a:noAutofit/>
        </a:bodyPr>
        <a:lstStyle/>
        <a:p>
          <a:pPr marL="0" lvl="0" indent="0" algn="ctr" defTabSz="1822450">
            <a:lnSpc>
              <a:spcPct val="90000"/>
            </a:lnSpc>
            <a:spcBef>
              <a:spcPct val="0"/>
            </a:spcBef>
            <a:spcAft>
              <a:spcPct val="35000"/>
            </a:spcAft>
            <a:buNone/>
          </a:pPr>
          <a:endParaRPr lang="en-GB" sz="4100" kern="1200"/>
        </a:p>
      </dsp:txBody>
      <dsp:txXfrm>
        <a:off x="4418347" y="2763996"/>
        <a:ext cx="1257014" cy="8380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59EAC7-4189-4B08-80E2-554258CAC8FB}">
      <dsp:nvSpPr>
        <dsp:cNvPr id="0" name=""/>
        <dsp:cNvSpPr/>
      </dsp:nvSpPr>
      <dsp:spPr>
        <a:xfrm>
          <a:off x="1633" y="376174"/>
          <a:ext cx="2524124" cy="1009649"/>
        </a:xfrm>
        <a:prstGeom prst="chevr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31750" rIns="0" bIns="31750" numCol="1" spcCol="1270" anchor="ctr" anchorCtr="0">
          <a:noAutofit/>
        </a:bodyPr>
        <a:lstStyle/>
        <a:p>
          <a:pPr marL="0" lvl="0" indent="0" algn="ctr" defTabSz="2222500">
            <a:lnSpc>
              <a:spcPct val="90000"/>
            </a:lnSpc>
            <a:spcBef>
              <a:spcPct val="0"/>
            </a:spcBef>
            <a:spcAft>
              <a:spcPct val="35000"/>
            </a:spcAft>
            <a:buNone/>
          </a:pPr>
          <a:endParaRPr lang="en-GB" sz="5000" kern="1200"/>
        </a:p>
      </dsp:txBody>
      <dsp:txXfrm>
        <a:off x="506458" y="376174"/>
        <a:ext cx="1514475" cy="1009649"/>
      </dsp:txXfrm>
    </dsp:sp>
    <dsp:sp modelId="{0BB8FE1C-6C19-439E-8102-F70F4A99D617}">
      <dsp:nvSpPr>
        <dsp:cNvPr id="0" name=""/>
        <dsp:cNvSpPr/>
      </dsp:nvSpPr>
      <dsp:spPr>
        <a:xfrm>
          <a:off x="2197622" y="461994"/>
          <a:ext cx="2095023" cy="838009"/>
        </a:xfrm>
        <a:prstGeom prst="chevron">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2070" tIns="26035" rIns="0" bIns="26035" numCol="1" spcCol="1270" anchor="ctr" anchorCtr="0">
          <a:noAutofit/>
        </a:bodyPr>
        <a:lstStyle/>
        <a:p>
          <a:pPr marL="0" lvl="0" indent="0" algn="ctr" defTabSz="1822450">
            <a:lnSpc>
              <a:spcPct val="90000"/>
            </a:lnSpc>
            <a:spcBef>
              <a:spcPct val="0"/>
            </a:spcBef>
            <a:spcAft>
              <a:spcPct val="35000"/>
            </a:spcAft>
            <a:buNone/>
          </a:pPr>
          <a:endParaRPr lang="en-GB" sz="4100" kern="1200"/>
        </a:p>
      </dsp:txBody>
      <dsp:txXfrm>
        <a:off x="2616627" y="461994"/>
        <a:ext cx="1257014" cy="838009"/>
      </dsp:txXfrm>
    </dsp:sp>
    <dsp:sp modelId="{AD2151A3-E971-4F9B-AF89-AABE1D40B0B2}">
      <dsp:nvSpPr>
        <dsp:cNvPr id="0" name=""/>
        <dsp:cNvSpPr/>
      </dsp:nvSpPr>
      <dsp:spPr>
        <a:xfrm>
          <a:off x="3999342" y="461994"/>
          <a:ext cx="2095023" cy="838009"/>
        </a:xfrm>
        <a:prstGeom prst="chevron">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2070" tIns="26035" rIns="0" bIns="26035" numCol="1" spcCol="1270" anchor="ctr" anchorCtr="0">
          <a:noAutofit/>
        </a:bodyPr>
        <a:lstStyle/>
        <a:p>
          <a:pPr marL="0" lvl="0" indent="0" algn="ctr" defTabSz="1822450">
            <a:lnSpc>
              <a:spcPct val="90000"/>
            </a:lnSpc>
            <a:spcBef>
              <a:spcPct val="0"/>
            </a:spcBef>
            <a:spcAft>
              <a:spcPct val="35000"/>
            </a:spcAft>
            <a:buNone/>
          </a:pPr>
          <a:endParaRPr lang="en-GB" sz="4100" kern="1200"/>
        </a:p>
      </dsp:txBody>
      <dsp:txXfrm>
        <a:off x="4418347" y="461994"/>
        <a:ext cx="1257014" cy="838009"/>
      </dsp:txXfrm>
    </dsp:sp>
    <dsp:sp modelId="{2EF45244-DCD1-4521-BD08-84C61E4402EF}">
      <dsp:nvSpPr>
        <dsp:cNvPr id="0" name=""/>
        <dsp:cNvSpPr/>
      </dsp:nvSpPr>
      <dsp:spPr>
        <a:xfrm>
          <a:off x="1633" y="1527175"/>
          <a:ext cx="2524124" cy="1009649"/>
        </a:xfrm>
        <a:prstGeom prst="chevr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31750" rIns="0" bIns="31750" numCol="1" spcCol="1270" anchor="ctr" anchorCtr="0">
          <a:noAutofit/>
        </a:bodyPr>
        <a:lstStyle/>
        <a:p>
          <a:pPr marL="0" lvl="0" indent="0" algn="ctr" defTabSz="2222500">
            <a:lnSpc>
              <a:spcPct val="90000"/>
            </a:lnSpc>
            <a:spcBef>
              <a:spcPct val="0"/>
            </a:spcBef>
            <a:spcAft>
              <a:spcPct val="35000"/>
            </a:spcAft>
            <a:buNone/>
          </a:pPr>
          <a:endParaRPr lang="en-GB" sz="5000" kern="1200"/>
        </a:p>
      </dsp:txBody>
      <dsp:txXfrm>
        <a:off x="506458" y="1527175"/>
        <a:ext cx="1514475" cy="1009649"/>
      </dsp:txXfrm>
    </dsp:sp>
    <dsp:sp modelId="{BE9FD19D-5D20-4CFA-9ADC-04214F03AB49}">
      <dsp:nvSpPr>
        <dsp:cNvPr id="0" name=""/>
        <dsp:cNvSpPr/>
      </dsp:nvSpPr>
      <dsp:spPr>
        <a:xfrm>
          <a:off x="2197622" y="1612995"/>
          <a:ext cx="2095023" cy="838009"/>
        </a:xfrm>
        <a:prstGeom prst="chevron">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2070" tIns="26035" rIns="0" bIns="26035" numCol="1" spcCol="1270" anchor="ctr" anchorCtr="0">
          <a:noAutofit/>
        </a:bodyPr>
        <a:lstStyle/>
        <a:p>
          <a:pPr marL="0" lvl="0" indent="0" algn="ctr" defTabSz="1822450">
            <a:lnSpc>
              <a:spcPct val="90000"/>
            </a:lnSpc>
            <a:spcBef>
              <a:spcPct val="0"/>
            </a:spcBef>
            <a:spcAft>
              <a:spcPct val="35000"/>
            </a:spcAft>
            <a:buNone/>
          </a:pPr>
          <a:endParaRPr lang="en-GB" sz="4100" kern="1200"/>
        </a:p>
      </dsp:txBody>
      <dsp:txXfrm>
        <a:off x="2616627" y="1612995"/>
        <a:ext cx="1257014" cy="838009"/>
      </dsp:txXfrm>
    </dsp:sp>
    <dsp:sp modelId="{A994F8A0-19AC-46DE-87E1-155C9EADE743}">
      <dsp:nvSpPr>
        <dsp:cNvPr id="0" name=""/>
        <dsp:cNvSpPr/>
      </dsp:nvSpPr>
      <dsp:spPr>
        <a:xfrm>
          <a:off x="3999342" y="1612995"/>
          <a:ext cx="2095023" cy="838009"/>
        </a:xfrm>
        <a:prstGeom prst="chevron">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2070" tIns="26035" rIns="0" bIns="26035" numCol="1" spcCol="1270" anchor="ctr" anchorCtr="0">
          <a:noAutofit/>
        </a:bodyPr>
        <a:lstStyle/>
        <a:p>
          <a:pPr marL="0" lvl="0" indent="0" algn="ctr" defTabSz="1822450">
            <a:lnSpc>
              <a:spcPct val="90000"/>
            </a:lnSpc>
            <a:spcBef>
              <a:spcPct val="0"/>
            </a:spcBef>
            <a:spcAft>
              <a:spcPct val="35000"/>
            </a:spcAft>
            <a:buNone/>
          </a:pPr>
          <a:endParaRPr lang="en-GB" sz="4100" kern="1200"/>
        </a:p>
      </dsp:txBody>
      <dsp:txXfrm>
        <a:off x="4418347" y="1612995"/>
        <a:ext cx="1257014" cy="838009"/>
      </dsp:txXfrm>
    </dsp:sp>
    <dsp:sp modelId="{0B8254ED-CBF3-4FB1-A5E4-DAED7267B2AC}">
      <dsp:nvSpPr>
        <dsp:cNvPr id="0" name=""/>
        <dsp:cNvSpPr/>
      </dsp:nvSpPr>
      <dsp:spPr>
        <a:xfrm>
          <a:off x="1633" y="2678175"/>
          <a:ext cx="2524124" cy="1009649"/>
        </a:xfrm>
        <a:prstGeom prst="chevr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31750" rIns="0" bIns="31750" numCol="1" spcCol="1270" anchor="ctr" anchorCtr="0">
          <a:noAutofit/>
        </a:bodyPr>
        <a:lstStyle/>
        <a:p>
          <a:pPr marL="0" lvl="0" indent="0" algn="ctr" defTabSz="2222500">
            <a:lnSpc>
              <a:spcPct val="90000"/>
            </a:lnSpc>
            <a:spcBef>
              <a:spcPct val="0"/>
            </a:spcBef>
            <a:spcAft>
              <a:spcPct val="35000"/>
            </a:spcAft>
            <a:buNone/>
          </a:pPr>
          <a:endParaRPr lang="en-GB" sz="5000" kern="1200"/>
        </a:p>
      </dsp:txBody>
      <dsp:txXfrm>
        <a:off x="506458" y="2678175"/>
        <a:ext cx="1514475" cy="1009649"/>
      </dsp:txXfrm>
    </dsp:sp>
    <dsp:sp modelId="{889465E2-4136-4A9E-BF18-7F88C5710D31}">
      <dsp:nvSpPr>
        <dsp:cNvPr id="0" name=""/>
        <dsp:cNvSpPr/>
      </dsp:nvSpPr>
      <dsp:spPr>
        <a:xfrm>
          <a:off x="2197622" y="2763996"/>
          <a:ext cx="2095023" cy="838009"/>
        </a:xfrm>
        <a:prstGeom prst="chevron">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2070" tIns="26035" rIns="0" bIns="26035" numCol="1" spcCol="1270" anchor="ctr" anchorCtr="0">
          <a:noAutofit/>
        </a:bodyPr>
        <a:lstStyle/>
        <a:p>
          <a:pPr marL="0" lvl="0" indent="0" algn="ctr" defTabSz="1822450">
            <a:lnSpc>
              <a:spcPct val="90000"/>
            </a:lnSpc>
            <a:spcBef>
              <a:spcPct val="0"/>
            </a:spcBef>
            <a:spcAft>
              <a:spcPct val="35000"/>
            </a:spcAft>
            <a:buNone/>
          </a:pPr>
          <a:endParaRPr lang="en-GB" sz="4100" kern="1200"/>
        </a:p>
      </dsp:txBody>
      <dsp:txXfrm>
        <a:off x="2616627" y="2763996"/>
        <a:ext cx="1257014" cy="838009"/>
      </dsp:txXfrm>
    </dsp:sp>
    <dsp:sp modelId="{68EF6CA9-2841-4EFB-80F7-5359A86AFF4B}">
      <dsp:nvSpPr>
        <dsp:cNvPr id="0" name=""/>
        <dsp:cNvSpPr/>
      </dsp:nvSpPr>
      <dsp:spPr>
        <a:xfrm>
          <a:off x="3999342" y="2763996"/>
          <a:ext cx="2095023" cy="838009"/>
        </a:xfrm>
        <a:prstGeom prst="chevron">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2070" tIns="26035" rIns="0" bIns="26035" numCol="1" spcCol="1270" anchor="ctr" anchorCtr="0">
          <a:noAutofit/>
        </a:bodyPr>
        <a:lstStyle/>
        <a:p>
          <a:pPr marL="0" lvl="0" indent="0" algn="ctr" defTabSz="1822450">
            <a:lnSpc>
              <a:spcPct val="90000"/>
            </a:lnSpc>
            <a:spcBef>
              <a:spcPct val="0"/>
            </a:spcBef>
            <a:spcAft>
              <a:spcPct val="35000"/>
            </a:spcAft>
            <a:buNone/>
          </a:pPr>
          <a:endParaRPr lang="en-GB" sz="4100" kern="1200"/>
        </a:p>
      </dsp:txBody>
      <dsp:txXfrm>
        <a:off x="4418347" y="2763996"/>
        <a:ext cx="1257014" cy="83800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6.62116" units="1/cm"/>
          <inkml:channelProperty channel="Y" name="resolution" value="46.54546" units="1/cm"/>
          <inkml:channelProperty channel="T" name="resolution" value="1" units="1/dev"/>
        </inkml:channelProperties>
      </inkml:inkSource>
      <inkml:timestamp xml:id="ts0" timeString="2018-04-17T18:39:07.893"/>
    </inkml:context>
    <inkml:brush xml:id="br0">
      <inkml:brushProperty name="width" value="0.05292" units="cm"/>
      <inkml:brushProperty name="height" value="0.05292" units="cm"/>
    </inkml:brush>
  </inkml:definitions>
  <inkml:trace contextRef="#ctx0" brushRef="#br0">19493 15852 0</inkml:trace>
</inkml:ink>
</file>

<file path=ppt/ink/ink2.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6.62116" units="1/cm"/>
          <inkml:channelProperty channel="Y" name="resolution" value="46.54546" units="1/cm"/>
          <inkml:channelProperty channel="T" name="resolution" value="1" units="1/dev"/>
        </inkml:channelProperties>
      </inkml:inkSource>
      <inkml:timestamp xml:id="ts0" timeString="2018-04-17T18:38:58.982"/>
    </inkml:context>
    <inkml:brush xml:id="br0">
      <inkml:brushProperty name="width" value="0.05292" units="cm"/>
      <inkml:brushProperty name="height" value="0.05292" units="cm"/>
    </inkml:brush>
  </inkml:definitions>
  <inkml:trace contextRef="#ctx0" brushRef="#br0">8826 12863 0</inkml:trace>
  <inkml:trace contextRef="#ctx0" brushRef="#br0" timeOffset="5051">4726 7579 0,'0'0'2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943F33C-B1E1-47AD-829B-88276AB90159}" type="datetimeFigureOut">
              <a:rPr lang="en-GB" smtClean="0"/>
              <a:t>10/05/2018</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AA9C57-0BD0-4648-AD1E-86D208716316}" type="slidenum">
              <a:rPr lang="en-GB" smtClean="0"/>
              <a:t>‹#›</a:t>
            </a:fld>
            <a:endParaRPr lang="en-GB"/>
          </a:p>
        </p:txBody>
      </p:sp>
    </p:spTree>
    <p:extLst>
      <p:ext uri="{BB962C8B-B14F-4D97-AF65-F5344CB8AC3E}">
        <p14:creationId xmlns:p14="http://schemas.microsoft.com/office/powerpoint/2010/main" val="2441729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5AA9C57-0BD0-4648-AD1E-86D208716316}" type="slidenum">
              <a:rPr lang="en-GB" smtClean="0"/>
              <a:t>1</a:t>
            </a:fld>
            <a:endParaRPr lang="en-GB"/>
          </a:p>
        </p:txBody>
      </p:sp>
    </p:spTree>
    <p:extLst>
      <p:ext uri="{BB962C8B-B14F-4D97-AF65-F5344CB8AC3E}">
        <p14:creationId xmlns:p14="http://schemas.microsoft.com/office/powerpoint/2010/main" val="9374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5AA9C57-0BD0-4648-AD1E-86D208716316}" type="slidenum">
              <a:rPr lang="en-GB" smtClean="0"/>
              <a:t>20</a:t>
            </a:fld>
            <a:endParaRPr lang="en-GB" dirty="0"/>
          </a:p>
        </p:txBody>
      </p:sp>
    </p:spTree>
    <p:extLst>
      <p:ext uri="{BB962C8B-B14F-4D97-AF65-F5344CB8AC3E}">
        <p14:creationId xmlns:p14="http://schemas.microsoft.com/office/powerpoint/2010/main" val="33923258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5AA9C57-0BD0-4648-AD1E-86D208716316}" type="slidenum">
              <a:rPr lang="en-GB" smtClean="0"/>
              <a:t>23</a:t>
            </a:fld>
            <a:endParaRPr lang="en-GB" dirty="0"/>
          </a:p>
        </p:txBody>
      </p:sp>
    </p:spTree>
    <p:extLst>
      <p:ext uri="{BB962C8B-B14F-4D97-AF65-F5344CB8AC3E}">
        <p14:creationId xmlns:p14="http://schemas.microsoft.com/office/powerpoint/2010/main" val="39164074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Who uses measures</a:t>
            </a:r>
          </a:p>
        </p:txBody>
      </p:sp>
      <p:sp>
        <p:nvSpPr>
          <p:cNvPr id="4" name="Slide Number Placeholder 3"/>
          <p:cNvSpPr>
            <a:spLocks noGrp="1"/>
          </p:cNvSpPr>
          <p:nvPr>
            <p:ph type="sldNum" sz="quarter" idx="10"/>
          </p:nvPr>
        </p:nvSpPr>
        <p:spPr/>
        <p:txBody>
          <a:bodyPr/>
          <a:lstStyle/>
          <a:p>
            <a:fld id="{85AA9C57-0BD0-4648-AD1E-86D208716316}" type="slidenum">
              <a:rPr lang="en-GB" smtClean="0"/>
              <a:t>24</a:t>
            </a:fld>
            <a:endParaRPr lang="en-GB" dirty="0"/>
          </a:p>
        </p:txBody>
      </p:sp>
    </p:spTree>
    <p:extLst>
      <p:ext uri="{BB962C8B-B14F-4D97-AF65-F5344CB8AC3E}">
        <p14:creationId xmlns:p14="http://schemas.microsoft.com/office/powerpoint/2010/main" val="693330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85AA9C57-0BD0-4648-AD1E-86D208716316}" type="slidenum">
              <a:rPr lang="en-GB" smtClean="0"/>
              <a:t>25</a:t>
            </a:fld>
            <a:endParaRPr lang="en-GB" dirty="0"/>
          </a:p>
        </p:txBody>
      </p:sp>
    </p:spTree>
    <p:extLst>
      <p:ext uri="{BB962C8B-B14F-4D97-AF65-F5344CB8AC3E}">
        <p14:creationId xmlns:p14="http://schemas.microsoft.com/office/powerpoint/2010/main" val="35134644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50" lvl="1" indent="0">
              <a:buNone/>
            </a:pPr>
            <a:endParaRPr lang="en-GB" sz="1800" b="1" dirty="0"/>
          </a:p>
          <a:p>
            <a:pPr marL="360000" lvl="1">
              <a:buFont typeface="Arial" panose="020B0604020202020204" pitchFamily="34" charset="0"/>
              <a:buChar char="•"/>
            </a:pPr>
            <a:endParaRPr lang="en-GB" sz="1800" dirty="0"/>
          </a:p>
          <a:p>
            <a:pPr marL="360000" lvl="1">
              <a:buFont typeface="Arial" panose="020B0604020202020204" pitchFamily="34" charset="0"/>
              <a:buChar char="•"/>
            </a:pPr>
            <a:endParaRPr lang="en-GB" sz="1800" dirty="0"/>
          </a:p>
          <a:p>
            <a:pPr marL="360000" lvl="1">
              <a:buFont typeface="Arial" panose="020B0604020202020204" pitchFamily="34" charset="0"/>
              <a:buChar char="•"/>
            </a:pPr>
            <a:endParaRPr lang="en-GB" sz="1800" i="1" dirty="0"/>
          </a:p>
          <a:p>
            <a:pPr marL="360000" lvl="1">
              <a:buFont typeface="Arial" panose="020B0604020202020204" pitchFamily="34" charset="0"/>
              <a:buChar char="•"/>
            </a:pPr>
            <a:endParaRPr lang="en-GB" sz="1800" dirty="0">
              <a:latin typeface="Arial"/>
            </a:endParaRPr>
          </a:p>
          <a:p>
            <a:pPr marL="360000"/>
            <a:endParaRPr lang="en-GB" sz="1800" dirty="0"/>
          </a:p>
          <a:p>
            <a:endParaRPr lang="en-GB" dirty="0"/>
          </a:p>
        </p:txBody>
      </p:sp>
      <p:sp>
        <p:nvSpPr>
          <p:cNvPr id="4" name="Slide Number Placeholder 3"/>
          <p:cNvSpPr>
            <a:spLocks noGrp="1"/>
          </p:cNvSpPr>
          <p:nvPr>
            <p:ph type="sldNum" sz="quarter" idx="10"/>
          </p:nvPr>
        </p:nvSpPr>
        <p:spPr/>
        <p:txBody>
          <a:bodyPr/>
          <a:lstStyle/>
          <a:p>
            <a:fld id="{85AA9C57-0BD0-4648-AD1E-86D208716316}" type="slidenum">
              <a:rPr lang="en-GB" smtClean="0"/>
              <a:t>28</a:t>
            </a:fld>
            <a:endParaRPr lang="en-GB" dirty="0"/>
          </a:p>
        </p:txBody>
      </p:sp>
    </p:spTree>
    <p:extLst>
      <p:ext uri="{BB962C8B-B14F-4D97-AF65-F5344CB8AC3E}">
        <p14:creationId xmlns:p14="http://schemas.microsoft.com/office/powerpoint/2010/main" val="18754294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A9C57-0BD0-4648-AD1E-86D20871631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8660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There is evidence of increasing levels of anxiety and depression in adolescents internationally,</a:t>
            </a:r>
            <a:r>
              <a:rPr lang="en-GB" sz="1200" kern="1200" baseline="30000" dirty="0">
                <a:solidFill>
                  <a:schemeClr val="tx1"/>
                </a:solidFill>
                <a:effectLst/>
                <a:latin typeface="+mn-lt"/>
                <a:ea typeface="+mn-ea"/>
                <a:cs typeface="+mn-cs"/>
              </a:rPr>
              <a:t>1-7</a:t>
            </a:r>
            <a:r>
              <a:rPr lang="en-GB" sz="1200" kern="1200" dirty="0">
                <a:solidFill>
                  <a:schemeClr val="tx1"/>
                </a:solidFill>
                <a:effectLst/>
                <a:latin typeface="+mn-lt"/>
                <a:ea typeface="+mn-ea"/>
                <a:cs typeface="+mn-cs"/>
              </a:rPr>
              <a:t> leading to much emphasis on the need for more treatment access. However, there is much less discussion or evidence as to how many are substantially better following treatment.</a:t>
            </a:r>
          </a:p>
          <a:p>
            <a:r>
              <a:rPr lang="en-GB" dirty="0"/>
              <a:t>There is an urgent need to determine how effectively current services address burgeoning numbers of adolescents with anxiety and depression. </a:t>
            </a:r>
            <a:endParaRPr lang="en-GB" baseline="0" dirty="0"/>
          </a:p>
          <a:p>
            <a:endParaRPr lang="en-GB" dirty="0"/>
          </a:p>
        </p:txBody>
      </p:sp>
      <p:sp>
        <p:nvSpPr>
          <p:cNvPr id="4" name="Slide Number Placeholder 3"/>
          <p:cNvSpPr>
            <a:spLocks noGrp="1"/>
          </p:cNvSpPr>
          <p:nvPr>
            <p:ph type="sldNum" sz="quarter" idx="10"/>
          </p:nvPr>
        </p:nvSpPr>
        <p:spPr/>
        <p:txBody>
          <a:bodyPr/>
          <a:lstStyle/>
          <a:p>
            <a:fld id="{85AA9C57-0BD0-4648-AD1E-86D208716316}" type="slidenum">
              <a:rPr lang="en-GB" smtClean="0"/>
              <a:t>5</a:t>
            </a:fld>
            <a:endParaRPr lang="en-GB" dirty="0"/>
          </a:p>
        </p:txBody>
      </p:sp>
    </p:spTree>
    <p:extLst>
      <p:ext uri="{BB962C8B-B14F-4D97-AF65-F5344CB8AC3E}">
        <p14:creationId xmlns:p14="http://schemas.microsoft.com/office/powerpoint/2010/main" val="2549576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NICE guidance don’t give prognostic rates e.g. how many will be improved following treatment and how many not</a:t>
            </a:r>
          </a:p>
          <a:p>
            <a:r>
              <a:rPr lang="en-GB" dirty="0"/>
              <a:t>In physical health this more openly talked about e.g. some sorts of leukaemia 30% cure rate and for diabetes national audit has shown an increase from 14% to 24% of children being within the normal limits for control of their blood sugar. </a:t>
            </a:r>
          </a:p>
          <a:p>
            <a:r>
              <a:rPr lang="en-GB" dirty="0"/>
              <a:t>Do these conversations happen in MH if so how do they happen and what sort of prognostic figures do people give?</a:t>
            </a:r>
          </a:p>
        </p:txBody>
      </p:sp>
      <p:sp>
        <p:nvSpPr>
          <p:cNvPr id="4" name="Slide Number Placeholder 3"/>
          <p:cNvSpPr>
            <a:spLocks noGrp="1"/>
          </p:cNvSpPr>
          <p:nvPr>
            <p:ph type="sldNum" sz="quarter" idx="10"/>
          </p:nvPr>
        </p:nvSpPr>
        <p:spPr/>
        <p:txBody>
          <a:bodyPr/>
          <a:lstStyle/>
          <a:p>
            <a:fld id="{A9F34BAD-4F6B-48C8-B715-7E07516DCF6B}" type="slidenum">
              <a:rPr lang="en-GB" smtClean="0"/>
              <a:t>6</a:t>
            </a:fld>
            <a:endParaRPr lang="en-GB"/>
          </a:p>
        </p:txBody>
      </p:sp>
    </p:spTree>
    <p:extLst>
      <p:ext uri="{BB962C8B-B14F-4D97-AF65-F5344CB8AC3E}">
        <p14:creationId xmlns:p14="http://schemas.microsoft.com/office/powerpoint/2010/main" val="2860683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63333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88294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63A761B-850A-4896-AA9F-B7518403818B}" type="slidenum">
              <a:rPr lang="en-GB" smtClean="0"/>
              <a:t>9</a:t>
            </a:fld>
            <a:endParaRPr lang="en-GB"/>
          </a:p>
        </p:txBody>
      </p:sp>
    </p:spTree>
    <p:extLst>
      <p:ext uri="{BB962C8B-B14F-4D97-AF65-F5344CB8AC3E}">
        <p14:creationId xmlns:p14="http://schemas.microsoft.com/office/powerpoint/2010/main" val="3353997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A recent meta-analysis of 50 years of research into treatment efficacy and effectiveness for child and adolescent anxiety and depression found overall statistically moderate gains from treatment in trials when compared to waitlist controls (Hedges’ </a:t>
            </a:r>
            <a:r>
              <a:rPr lang="en-GB" sz="1200" i="1" kern="1200" dirty="0">
                <a:solidFill>
                  <a:schemeClr val="tx1"/>
                </a:solidFill>
                <a:effectLst/>
                <a:latin typeface="+mn-lt"/>
                <a:ea typeface="+mn-ea"/>
                <a:cs typeface="+mn-cs"/>
              </a:rPr>
              <a:t>g </a:t>
            </a:r>
            <a:r>
              <a:rPr lang="en-GB" sz="1200" kern="1200" dirty="0">
                <a:solidFill>
                  <a:schemeClr val="tx1"/>
                </a:solidFill>
                <a:effectLst/>
                <a:latin typeface="+mn-lt"/>
                <a:ea typeface="+mn-ea"/>
                <a:cs typeface="+mn-cs"/>
              </a:rPr>
              <a:t>= 0.53), but found less difference when compared to routine care (Hedges’ </a:t>
            </a:r>
            <a:r>
              <a:rPr lang="en-GB" sz="1200" i="1" kern="1200" dirty="0">
                <a:solidFill>
                  <a:schemeClr val="tx1"/>
                </a:solidFill>
                <a:effectLst/>
                <a:latin typeface="+mn-lt"/>
                <a:ea typeface="+mn-ea"/>
                <a:cs typeface="+mn-cs"/>
              </a:rPr>
              <a:t>g </a:t>
            </a:r>
            <a:r>
              <a:rPr lang="en-GB" sz="1200" kern="1200" dirty="0">
                <a:solidFill>
                  <a:schemeClr val="tx1"/>
                </a:solidFill>
                <a:effectLst/>
                <a:latin typeface="+mn-lt"/>
                <a:ea typeface="+mn-ea"/>
                <a:cs typeface="+mn-cs"/>
              </a:rPr>
              <a:t>= 0.30), particularly for depression.</a:t>
            </a:r>
            <a:r>
              <a:rPr lang="en-GB" sz="1200" kern="1200" baseline="30000" dirty="0">
                <a:solidFill>
                  <a:schemeClr val="tx1"/>
                </a:solidFill>
                <a:effectLst/>
                <a:latin typeface="+mn-lt"/>
                <a:ea typeface="+mn-ea"/>
                <a:cs typeface="+mn-cs"/>
              </a:rPr>
              <a:t>8</a:t>
            </a:r>
            <a:r>
              <a:rPr lang="en-GB" sz="1200" kern="120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The meta-analysis highlighted differences in perspective between the adolescents, parent/carers and clinicians, and commented on the need to consider the impact of routine care and to consider these perspectives independently.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Outcomes were all reported in terms of effect size differences between treatments and not in terms of individual-level improvement rates, as has been the traditional focus in psychotherapy outcome research. More recently this has been critiqued as potentially leading to over-inflated estimates of impact for a given individual as it does not include any consideration of clinically meaningful metrics of change, nor does it take into account differences between individuals in terms of outcomes.</a:t>
            </a:r>
            <a:r>
              <a:rPr lang="en-GB" sz="1200" kern="1200" baseline="30000" dirty="0">
                <a:solidFill>
                  <a:schemeClr val="tx1"/>
                </a:solidFill>
                <a:effectLst/>
                <a:latin typeface="+mn-lt"/>
                <a:ea typeface="+mn-ea"/>
                <a:cs typeface="+mn-cs"/>
              </a:rPr>
              <a:t>9</a:t>
            </a:r>
            <a:r>
              <a:rPr lang="en-GB" sz="1200" kern="1200" dirty="0">
                <a:solidFill>
                  <a:schemeClr val="tx1"/>
                </a:solidFill>
                <a:effectLst/>
                <a:latin typeface="+mn-lt"/>
                <a:ea typeface="+mn-ea"/>
                <a:cs typeface="+mn-cs"/>
              </a:rPr>
              <a:t> </a:t>
            </a:r>
          </a:p>
          <a:p>
            <a:endParaRPr lang="en-GB" dirty="0"/>
          </a:p>
          <a:p>
            <a:r>
              <a:rPr lang="en-GB" sz="1200" kern="1200" dirty="0">
                <a:solidFill>
                  <a:schemeClr val="tx1"/>
                </a:solidFill>
                <a:effectLst/>
                <a:latin typeface="+mn-lt"/>
                <a:ea typeface="+mn-ea"/>
                <a:cs typeface="+mn-cs"/>
              </a:rPr>
              <a:t>A review of child mental health research found only five studies which examined self-reported reliable improvement following exposure to routine care for young people with anxiety and/or depression. These have all been undertaken in the US, Australia or Scandinavia and employed small samples (</a:t>
            </a:r>
            <a:r>
              <a:rPr lang="en-GB" sz="1200" i="1" kern="1200" dirty="0">
                <a:solidFill>
                  <a:schemeClr val="tx1"/>
                </a:solidFill>
                <a:effectLst/>
                <a:latin typeface="+mn-lt"/>
                <a:ea typeface="+mn-ea"/>
                <a:cs typeface="+mn-cs"/>
              </a:rPr>
              <a:t>N </a:t>
            </a:r>
            <a:r>
              <a:rPr lang="en-GB" sz="1200" kern="1200" dirty="0">
                <a:solidFill>
                  <a:schemeClr val="tx1"/>
                </a:solidFill>
                <a:effectLst/>
                <a:latin typeface="+mn-lt"/>
                <a:ea typeface="+mn-ea"/>
                <a:cs typeface="+mn-cs"/>
              </a:rPr>
              <a:t>= 11–85 adolescents) and report low rates of reliable improvement (8–36%) with 0–10% deterioration (see Table 3).  </a:t>
            </a:r>
          </a:p>
          <a:p>
            <a:endParaRPr lang="en-GB" dirty="0"/>
          </a:p>
          <a:p>
            <a:r>
              <a:rPr lang="en-GB" dirty="0"/>
              <a:t>Literature has focused on differences between treatments rather than individual-level improvement rates and on clinician or carer perspectives. </a:t>
            </a:r>
          </a:p>
          <a:p>
            <a:r>
              <a:rPr lang="en-GB" dirty="0"/>
              <a:t>This gap in the literature about adolescent-rated rates of improvement following care limits practitioners and others being able to set realistic expectations for outcomes. </a:t>
            </a:r>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A9F34BAD-4F6B-48C8-B715-7E07516DCF6B}" type="slidenum">
              <a:rPr lang="en-GB" smtClean="0"/>
              <a:t>12</a:t>
            </a:fld>
            <a:endParaRPr lang="en-GB"/>
          </a:p>
        </p:txBody>
      </p:sp>
    </p:spTree>
    <p:extLst>
      <p:ext uri="{BB962C8B-B14F-4D97-AF65-F5344CB8AC3E}">
        <p14:creationId xmlns:p14="http://schemas.microsoft.com/office/powerpoint/2010/main" val="1475222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Returning to central question</a:t>
            </a:r>
          </a:p>
          <a:p>
            <a:r>
              <a:rPr lang="en-GB" dirty="0"/>
              <a:t>We're concluding from our understanding of the data that for some children difficulties will go completely</a:t>
            </a:r>
          </a:p>
          <a:p>
            <a:r>
              <a:rPr lang="en-GB" dirty="0"/>
              <a:t>For many there may be enduring difficulties, or difficulties that come and go</a:t>
            </a:r>
          </a:p>
          <a:p>
            <a:r>
              <a:rPr lang="en-GB" dirty="0"/>
              <a:t>And it may be that the focus should be on how treatments can enhance adolescent's ability to manage ongoing symptoms and difficulties</a:t>
            </a:r>
          </a:p>
          <a:p>
            <a:r>
              <a:rPr lang="en-GB" dirty="0"/>
              <a:t>And it may be that our focus as a community should be on how best we can balance hope and realism</a:t>
            </a:r>
          </a:p>
        </p:txBody>
      </p:sp>
      <p:sp>
        <p:nvSpPr>
          <p:cNvPr id="4" name="Slide Number Placeholder 3"/>
          <p:cNvSpPr>
            <a:spLocks noGrp="1"/>
          </p:cNvSpPr>
          <p:nvPr>
            <p:ph type="sldNum" sz="quarter" idx="10"/>
          </p:nvPr>
        </p:nvSpPr>
        <p:spPr/>
        <p:txBody>
          <a:bodyPr/>
          <a:lstStyle/>
          <a:p>
            <a:fld id="{A9F34BAD-4F6B-48C8-B715-7E07516DCF6B}" type="slidenum">
              <a:rPr lang="en-GB" smtClean="0"/>
              <a:t>16</a:t>
            </a:fld>
            <a:endParaRPr lang="en-GB"/>
          </a:p>
        </p:txBody>
      </p:sp>
    </p:spTree>
    <p:extLst>
      <p:ext uri="{BB962C8B-B14F-4D97-AF65-F5344CB8AC3E}">
        <p14:creationId xmlns:p14="http://schemas.microsoft.com/office/powerpoint/2010/main" val="2199730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9F34BAD-4F6B-48C8-B715-7E07516DCF6B}" type="slidenum">
              <a:rPr lang="en-GB" smtClean="0"/>
              <a:t>17</a:t>
            </a:fld>
            <a:endParaRPr lang="en-GB"/>
          </a:p>
        </p:txBody>
      </p:sp>
    </p:spTree>
    <p:extLst>
      <p:ext uri="{BB962C8B-B14F-4D97-AF65-F5344CB8AC3E}">
        <p14:creationId xmlns:p14="http://schemas.microsoft.com/office/powerpoint/2010/main" val="13641987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2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39552" y="4293096"/>
            <a:ext cx="8064896" cy="747514"/>
          </a:xfrm>
        </p:spPr>
        <p:txBody>
          <a:bodyPr/>
          <a:lstStyle>
            <a:lvl1pPr algn="l">
              <a:defRPr>
                <a:solidFill>
                  <a:schemeClr val="tx2"/>
                </a:solidFill>
              </a:defRPr>
            </a:lvl1pPr>
          </a:lstStyle>
          <a:p>
            <a:r>
              <a:rPr lang="en-US" dirty="0"/>
              <a:t>Title</a:t>
            </a:r>
            <a:endParaRPr lang="en-GB" dirty="0"/>
          </a:p>
        </p:txBody>
      </p:sp>
      <p:sp>
        <p:nvSpPr>
          <p:cNvPr id="3" name="Subtitle 2"/>
          <p:cNvSpPr>
            <a:spLocks noGrp="1"/>
          </p:cNvSpPr>
          <p:nvPr>
            <p:ph type="subTitle" idx="1" hasCustomPrompt="1"/>
          </p:nvPr>
        </p:nvSpPr>
        <p:spPr>
          <a:xfrm>
            <a:off x="539552" y="5085184"/>
            <a:ext cx="8064896" cy="553616"/>
          </a:xfrm>
        </p:spPr>
        <p:txBody>
          <a:bodyPr/>
          <a:lstStyle>
            <a:lvl1pPr marL="0" indent="0" algn="l">
              <a:buNone/>
              <a:defRPr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Position/ </a:t>
            </a:r>
            <a:r>
              <a:rPr lang="en-US" dirty="0" err="1"/>
              <a:t>Organisation</a:t>
            </a:r>
            <a:endParaRPr lang="en-GB" dirty="0"/>
          </a:p>
        </p:txBody>
      </p:sp>
      <p:sp>
        <p:nvSpPr>
          <p:cNvPr id="4" name="Date Placeholder 3"/>
          <p:cNvSpPr>
            <a:spLocks noGrp="1"/>
          </p:cNvSpPr>
          <p:nvPr>
            <p:ph type="dt" sz="half" idx="10"/>
          </p:nvPr>
        </p:nvSpPr>
        <p:spPr/>
        <p:txBody>
          <a:bodyPr/>
          <a:lstStyle/>
          <a:p>
            <a:r>
              <a:rPr lang="en-GB"/>
              <a:t>www.corc.uk.net</a:t>
            </a:r>
            <a:endParaRPr lang="en-GB" dirty="0"/>
          </a:p>
        </p:txBody>
      </p:sp>
      <p:sp>
        <p:nvSpPr>
          <p:cNvPr id="7" name="Picture Placeholder 6"/>
          <p:cNvSpPr>
            <a:spLocks noGrp="1"/>
          </p:cNvSpPr>
          <p:nvPr>
            <p:ph type="pic" sz="quarter" idx="11" hasCustomPrompt="1"/>
          </p:nvPr>
        </p:nvSpPr>
        <p:spPr>
          <a:xfrm>
            <a:off x="3203848" y="2852936"/>
            <a:ext cx="2664296" cy="360040"/>
          </a:xfrm>
        </p:spPr>
        <p:txBody>
          <a:bodyPr>
            <a:normAutofit/>
          </a:bodyPr>
          <a:lstStyle>
            <a:lvl1pPr marL="0" indent="0">
              <a:buNone/>
              <a:defRPr sz="1400" i="1" baseline="0"/>
            </a:lvl1pPr>
          </a:lstStyle>
          <a:p>
            <a:r>
              <a:rPr lang="en-GB" dirty="0"/>
              <a:t>Can insert background image here</a:t>
            </a:r>
          </a:p>
        </p:txBody>
      </p:sp>
    </p:spTree>
    <p:extLst>
      <p:ext uri="{BB962C8B-B14F-4D97-AF65-F5344CB8AC3E}">
        <p14:creationId xmlns:p14="http://schemas.microsoft.com/office/powerpoint/2010/main" val="1128278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dirty="0"/>
              <a:t>www.corc.uk.net</a:t>
            </a:r>
          </a:p>
        </p:txBody>
      </p:sp>
    </p:spTree>
    <p:extLst>
      <p:ext uri="{BB962C8B-B14F-4D97-AF65-F5344CB8AC3E}">
        <p14:creationId xmlns:p14="http://schemas.microsoft.com/office/powerpoint/2010/main" val="41923562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7" descr="MidBlue1024"/>
          <p:cNvPicPr>
            <a:picLocks noChangeAspect="1" noChangeArrowheads="1"/>
          </p:cNvPicPr>
          <p:nvPr userDrawn="1"/>
        </p:nvPicPr>
        <p:blipFill>
          <a:blip r:embed="rId2" cstate="print"/>
          <a:srcRect t="31924"/>
          <a:stretch>
            <a:fillRect/>
          </a:stretch>
        </p:blipFill>
        <p:spPr bwMode="auto">
          <a:xfrm>
            <a:off x="15" y="30"/>
            <a:ext cx="9147175" cy="1323975"/>
          </a:xfrm>
          <a:prstGeom prst="rect">
            <a:avLst/>
          </a:prstGeom>
          <a:noFill/>
          <a:ln w="9525">
            <a:noFill/>
            <a:miter lim="800000"/>
            <a:headEnd/>
            <a:tailEnd/>
          </a:ln>
        </p:spPr>
      </p:pic>
      <p:sp>
        <p:nvSpPr>
          <p:cNvPr id="4098" name="Rectangle 2"/>
          <p:cNvSpPr>
            <a:spLocks noGrp="1" noChangeArrowheads="1"/>
          </p:cNvSpPr>
          <p:nvPr>
            <p:ph type="ctrTitle"/>
          </p:nvPr>
        </p:nvSpPr>
        <p:spPr>
          <a:xfrm>
            <a:off x="323850" y="1484343"/>
            <a:ext cx="8496300" cy="1368425"/>
          </a:xfrm>
        </p:spPr>
        <p:txBody>
          <a:bodyPr/>
          <a:lstStyle>
            <a:lvl1pPr>
              <a:defRPr/>
            </a:lvl1pPr>
          </a:lstStyle>
          <a:p>
            <a:r>
              <a:rPr lang="en-US"/>
              <a:t>Click to edit Master title style</a:t>
            </a:r>
          </a:p>
        </p:txBody>
      </p:sp>
      <p:sp>
        <p:nvSpPr>
          <p:cNvPr id="4099" name="Rectangle 3"/>
          <p:cNvSpPr>
            <a:spLocks noGrp="1" noChangeArrowheads="1"/>
          </p:cNvSpPr>
          <p:nvPr>
            <p:ph type="subTitle" idx="1"/>
          </p:nvPr>
        </p:nvSpPr>
        <p:spPr>
          <a:xfrm>
            <a:off x="323850" y="3068638"/>
            <a:ext cx="8496300" cy="3097212"/>
          </a:xfrm>
        </p:spPr>
        <p:txBody>
          <a:bodyPr/>
          <a:lstStyle>
            <a:lvl1pPr marL="0" indent="0">
              <a:buFontTx/>
              <a:buNone/>
              <a:defRPr/>
            </a:lvl1pPr>
          </a:lstStyle>
          <a:p>
            <a:r>
              <a:rPr lang="en-US"/>
              <a:t>Click to edit Master subtitle style</a:t>
            </a:r>
          </a:p>
        </p:txBody>
      </p:sp>
      <p:sp>
        <p:nvSpPr>
          <p:cNvPr id="5" name="Rectangle 9"/>
          <p:cNvSpPr>
            <a:spLocks noGrp="1" noChangeArrowheads="1"/>
          </p:cNvSpPr>
          <p:nvPr>
            <p:ph type="ftr" sz="quarter" idx="10"/>
          </p:nvPr>
        </p:nvSpPr>
        <p:spPr bwMode="auto">
          <a:xfrm>
            <a:off x="323850" y="6245225"/>
            <a:ext cx="8496300" cy="476250"/>
          </a:xfrm>
          <a:prstGeom prst="rect">
            <a:avLst/>
          </a:prstGeom>
          <a:ln>
            <a:miter lim="800000"/>
            <a:headEnd/>
            <a:tailEnd/>
          </a:ln>
        </p:spPr>
        <p:txBody>
          <a:bodyPr vert="horz" wrap="square" lIns="91440" tIns="45720" rIns="91440" bIns="45720" numCol="1" anchor="ctr" anchorCtr="0" compatLnSpc="1">
            <a:prstTxWarp prst="textNoShape">
              <a:avLst/>
            </a:prstTxWarp>
          </a:bodyPr>
          <a:lstStyle>
            <a:lvl1pPr algn="ctr">
              <a:defRPr sz="1400" dirty="0"/>
            </a:lvl1pPr>
          </a:lstStyle>
          <a:p>
            <a:pPr>
              <a:defRPr/>
            </a:pPr>
            <a:endParaRPr lang="en-US" dirty="0"/>
          </a:p>
        </p:txBody>
      </p:sp>
    </p:spTree>
    <p:extLst>
      <p:ext uri="{BB962C8B-B14F-4D97-AF65-F5344CB8AC3E}">
        <p14:creationId xmlns:p14="http://schemas.microsoft.com/office/powerpoint/2010/main" val="2789034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330201" y="2420889"/>
            <a:ext cx="8489950" cy="3744962"/>
          </a:xfrm>
        </p:spPr>
        <p:txBody>
          <a:bodyPr/>
          <a:lstStyle>
            <a:lvl1pPr>
              <a:defRPr sz="24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6"/>
          <p:cNvSpPr>
            <a:spLocks noGrp="1" noChangeArrowheads="1"/>
          </p:cNvSpPr>
          <p:nvPr>
            <p:ph type="sldNum" sz="quarter" idx="10"/>
          </p:nvPr>
        </p:nvSpPr>
        <p:spPr>
          <a:ln/>
        </p:spPr>
        <p:txBody>
          <a:bodyPr/>
          <a:lstStyle>
            <a:lvl1pPr>
              <a:defRPr/>
            </a:lvl1pPr>
          </a:lstStyle>
          <a:p>
            <a:pPr>
              <a:defRPr/>
            </a:pPr>
            <a:fld id="{EDF97183-C9FD-4F99-983F-19E30B9E1ECB}" type="slidenum">
              <a:rPr lang="en-US"/>
              <a:pPr>
                <a:defRPr/>
              </a:pPr>
              <a:t>‹#›</a:t>
            </a:fld>
            <a:endParaRPr lang="en-US" dirty="0"/>
          </a:p>
        </p:txBody>
      </p:sp>
    </p:spTree>
    <p:extLst>
      <p:ext uri="{BB962C8B-B14F-4D97-AF65-F5344CB8AC3E}">
        <p14:creationId xmlns:p14="http://schemas.microsoft.com/office/powerpoint/2010/main" val="32670254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0"/>
            <a:ext cx="7772400" cy="1362075"/>
          </a:xfrm>
        </p:spPr>
        <p:txBody>
          <a:bodyPr/>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7AFC0EDB-0679-4106-BB9E-FD25F39BF38C}" type="slidenum">
              <a:rPr lang="en-US"/>
              <a:pPr>
                <a:defRPr/>
              </a:pPr>
              <a:t>‹#›</a:t>
            </a:fld>
            <a:endParaRPr lang="en-US" dirty="0"/>
          </a:p>
        </p:txBody>
      </p:sp>
    </p:spTree>
    <p:extLst>
      <p:ext uri="{BB962C8B-B14F-4D97-AF65-F5344CB8AC3E}">
        <p14:creationId xmlns:p14="http://schemas.microsoft.com/office/powerpoint/2010/main" val="32904929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330215" y="270830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51390" y="270830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6"/>
          <p:cNvSpPr>
            <a:spLocks noGrp="1" noChangeArrowheads="1"/>
          </p:cNvSpPr>
          <p:nvPr>
            <p:ph type="sldNum" sz="quarter" idx="10"/>
          </p:nvPr>
        </p:nvSpPr>
        <p:spPr>
          <a:ln/>
        </p:spPr>
        <p:txBody>
          <a:bodyPr/>
          <a:lstStyle>
            <a:lvl1pPr>
              <a:defRPr/>
            </a:lvl1pPr>
          </a:lstStyle>
          <a:p>
            <a:pPr>
              <a:defRPr/>
            </a:pPr>
            <a:fld id="{7D3939CB-AC50-4146-8E02-65E2D57D951B}" type="slidenum">
              <a:rPr lang="en-US"/>
              <a:pPr>
                <a:defRPr/>
              </a:pPr>
              <a:t>‹#›</a:t>
            </a:fld>
            <a:endParaRPr lang="en-US" dirty="0"/>
          </a:p>
        </p:txBody>
      </p:sp>
    </p:spTree>
    <p:extLst>
      <p:ext uri="{BB962C8B-B14F-4D97-AF65-F5344CB8AC3E}">
        <p14:creationId xmlns:p14="http://schemas.microsoft.com/office/powerpoint/2010/main" val="19738716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4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p:cNvSpPr>
            <a:spLocks noGrp="1" noChangeArrowheads="1"/>
          </p:cNvSpPr>
          <p:nvPr>
            <p:ph type="sldNum" sz="quarter" idx="10"/>
          </p:nvPr>
        </p:nvSpPr>
        <p:spPr>
          <a:ln/>
        </p:spPr>
        <p:txBody>
          <a:bodyPr/>
          <a:lstStyle>
            <a:lvl1pPr>
              <a:defRPr/>
            </a:lvl1pPr>
          </a:lstStyle>
          <a:p>
            <a:pPr>
              <a:defRPr/>
            </a:pPr>
            <a:fld id="{3FE001C7-F006-4A51-AE42-5C20AF0910BD}" type="slidenum">
              <a:rPr lang="en-US"/>
              <a:pPr>
                <a:defRPr/>
              </a:pPr>
              <a:t>‹#›</a:t>
            </a:fld>
            <a:endParaRPr lang="en-US" dirty="0"/>
          </a:p>
        </p:txBody>
      </p:sp>
    </p:spTree>
    <p:extLst>
      <p:ext uri="{BB962C8B-B14F-4D97-AF65-F5344CB8AC3E}">
        <p14:creationId xmlns:p14="http://schemas.microsoft.com/office/powerpoint/2010/main" val="19525095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6"/>
          <p:cNvSpPr>
            <a:spLocks noGrp="1" noChangeArrowheads="1"/>
          </p:cNvSpPr>
          <p:nvPr>
            <p:ph type="sldNum" sz="quarter" idx="10"/>
          </p:nvPr>
        </p:nvSpPr>
        <p:spPr>
          <a:ln/>
        </p:spPr>
        <p:txBody>
          <a:bodyPr/>
          <a:lstStyle>
            <a:lvl1pPr>
              <a:defRPr/>
            </a:lvl1pPr>
          </a:lstStyle>
          <a:p>
            <a:pPr>
              <a:defRPr/>
            </a:pPr>
            <a:fld id="{6D1AB901-B67F-496C-89FE-D2EBC92A077C}" type="slidenum">
              <a:rPr lang="en-US"/>
              <a:pPr>
                <a:defRPr/>
              </a:pPr>
              <a:t>‹#›</a:t>
            </a:fld>
            <a:endParaRPr lang="en-US" dirty="0"/>
          </a:p>
        </p:txBody>
      </p:sp>
    </p:spTree>
    <p:extLst>
      <p:ext uri="{BB962C8B-B14F-4D97-AF65-F5344CB8AC3E}">
        <p14:creationId xmlns:p14="http://schemas.microsoft.com/office/powerpoint/2010/main" val="29702351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A3D9332A-791D-4408-9108-E2E8FD8441C4}" type="slidenum">
              <a:rPr lang="en-US"/>
              <a:pPr>
                <a:defRPr/>
              </a:pPr>
              <a:t>‹#›</a:t>
            </a:fld>
            <a:endParaRPr lang="en-US" dirty="0"/>
          </a:p>
        </p:txBody>
      </p:sp>
    </p:spTree>
    <p:extLst>
      <p:ext uri="{BB962C8B-B14F-4D97-AF65-F5344CB8AC3E}">
        <p14:creationId xmlns:p14="http://schemas.microsoft.com/office/powerpoint/2010/main" val="41053477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8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8BBD0F2B-29EC-44A3-A302-6D6964B8BAEB}" type="slidenum">
              <a:rPr lang="en-US"/>
              <a:pPr>
                <a:defRPr/>
              </a:pPr>
              <a:t>‹#›</a:t>
            </a:fld>
            <a:endParaRPr lang="en-US" dirty="0"/>
          </a:p>
        </p:txBody>
      </p:sp>
    </p:spTree>
    <p:extLst>
      <p:ext uri="{BB962C8B-B14F-4D97-AF65-F5344CB8AC3E}">
        <p14:creationId xmlns:p14="http://schemas.microsoft.com/office/powerpoint/2010/main" val="22701265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9CAF341B-3C29-4EA1-84F9-E08110A3C00D}" type="slidenum">
              <a:rPr lang="en-US"/>
              <a:pPr>
                <a:defRPr/>
              </a:pPr>
              <a:t>‹#›</a:t>
            </a:fld>
            <a:endParaRPr lang="en-US" dirty="0"/>
          </a:p>
        </p:txBody>
      </p:sp>
    </p:spTree>
    <p:extLst>
      <p:ext uri="{BB962C8B-B14F-4D97-AF65-F5344CB8AC3E}">
        <p14:creationId xmlns:p14="http://schemas.microsoft.com/office/powerpoint/2010/main" val="2916079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196752"/>
            <a:ext cx="8273455" cy="459797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r>
              <a:rPr lang="en-GB"/>
              <a:t>www.corc.uk.net</a:t>
            </a:r>
            <a:endParaRPr lang="en-GB" dirty="0"/>
          </a:p>
        </p:txBody>
      </p:sp>
      <p:sp>
        <p:nvSpPr>
          <p:cNvPr id="8" name="Title Placeholder 1"/>
          <p:cNvSpPr>
            <a:spLocks noGrp="1"/>
          </p:cNvSpPr>
          <p:nvPr>
            <p:ph type="title"/>
          </p:nvPr>
        </p:nvSpPr>
        <p:spPr>
          <a:xfrm>
            <a:off x="457200" y="274638"/>
            <a:ext cx="8229600" cy="634082"/>
          </a:xfrm>
          <a:prstGeom prst="rect">
            <a:avLst/>
          </a:prstGeom>
        </p:spPr>
        <p:txBody>
          <a:bodyPr vert="horz" lIns="91440" tIns="45720" rIns="91440" bIns="45720" rtlCol="0" anchor="ctr">
            <a:normAutofit/>
          </a:bodyPr>
          <a:lstStyle/>
          <a:p>
            <a:r>
              <a:rPr lang="en-US" dirty="0"/>
              <a:t>Title</a:t>
            </a:r>
            <a:endParaRPr lang="en-GB" dirty="0"/>
          </a:p>
        </p:txBody>
      </p:sp>
    </p:spTree>
    <p:extLst>
      <p:ext uri="{BB962C8B-B14F-4D97-AF65-F5344CB8AC3E}">
        <p14:creationId xmlns:p14="http://schemas.microsoft.com/office/powerpoint/2010/main" val="10552013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6"/>
          <p:cNvSpPr>
            <a:spLocks noGrp="1" noChangeArrowheads="1"/>
          </p:cNvSpPr>
          <p:nvPr>
            <p:ph type="sldNum" sz="quarter" idx="10"/>
          </p:nvPr>
        </p:nvSpPr>
        <p:spPr>
          <a:ln/>
        </p:spPr>
        <p:txBody>
          <a:bodyPr/>
          <a:lstStyle>
            <a:lvl1pPr>
              <a:defRPr/>
            </a:lvl1pPr>
          </a:lstStyle>
          <a:p>
            <a:pPr>
              <a:defRPr/>
            </a:pPr>
            <a:fld id="{892CF137-D5C8-4F7A-898B-2F3A444CEB2F}" type="slidenum">
              <a:rPr lang="en-US"/>
              <a:pPr>
                <a:defRPr/>
              </a:pPr>
              <a:t>‹#›</a:t>
            </a:fld>
            <a:endParaRPr lang="en-US" dirty="0"/>
          </a:p>
        </p:txBody>
      </p:sp>
    </p:spTree>
    <p:extLst>
      <p:ext uri="{BB962C8B-B14F-4D97-AF65-F5344CB8AC3E}">
        <p14:creationId xmlns:p14="http://schemas.microsoft.com/office/powerpoint/2010/main" val="34577035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7678" y="908050"/>
            <a:ext cx="2122487" cy="52578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330215" y="908050"/>
            <a:ext cx="6215063"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6"/>
          <p:cNvSpPr>
            <a:spLocks noGrp="1" noChangeArrowheads="1"/>
          </p:cNvSpPr>
          <p:nvPr>
            <p:ph type="sldNum" sz="quarter" idx="10"/>
          </p:nvPr>
        </p:nvSpPr>
        <p:spPr>
          <a:ln/>
        </p:spPr>
        <p:txBody>
          <a:bodyPr/>
          <a:lstStyle>
            <a:lvl1pPr>
              <a:defRPr/>
            </a:lvl1pPr>
          </a:lstStyle>
          <a:p>
            <a:pPr>
              <a:defRPr/>
            </a:pPr>
            <a:fld id="{6CB9AC60-9933-4FBF-AB87-D1ED4D8D2DE3}" type="slidenum">
              <a:rPr lang="en-US"/>
              <a:pPr>
                <a:defRPr/>
              </a:pPr>
              <a:t>‹#›</a:t>
            </a:fld>
            <a:endParaRPr lang="en-US" dirty="0"/>
          </a:p>
        </p:txBody>
      </p:sp>
    </p:spTree>
    <p:extLst>
      <p:ext uri="{BB962C8B-B14F-4D97-AF65-F5344CB8AC3E}">
        <p14:creationId xmlns:p14="http://schemas.microsoft.com/office/powerpoint/2010/main" val="4515417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39552" y="4293096"/>
            <a:ext cx="8064896" cy="747514"/>
          </a:xfrm>
        </p:spPr>
        <p:txBody>
          <a:bodyPr/>
          <a:lstStyle>
            <a:lvl1pPr algn="l">
              <a:defRPr>
                <a:solidFill>
                  <a:schemeClr val="tx2"/>
                </a:solidFill>
              </a:defRPr>
            </a:lvl1pPr>
          </a:lstStyle>
          <a:p>
            <a:r>
              <a:rPr lang="en-US" dirty="0"/>
              <a:t>Title</a:t>
            </a:r>
            <a:endParaRPr lang="en-GB" dirty="0"/>
          </a:p>
        </p:txBody>
      </p:sp>
      <p:sp>
        <p:nvSpPr>
          <p:cNvPr id="3" name="Subtitle 2"/>
          <p:cNvSpPr>
            <a:spLocks noGrp="1"/>
          </p:cNvSpPr>
          <p:nvPr>
            <p:ph type="subTitle" idx="1" hasCustomPrompt="1"/>
          </p:nvPr>
        </p:nvSpPr>
        <p:spPr>
          <a:xfrm>
            <a:off x="539552" y="5085184"/>
            <a:ext cx="8064896" cy="553616"/>
          </a:xfrm>
        </p:spPr>
        <p:txBody>
          <a:bodyPr/>
          <a:lstStyle>
            <a:lvl1pPr marL="0" indent="0" algn="l">
              <a:buNone/>
              <a:defRPr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Position/ </a:t>
            </a:r>
            <a:r>
              <a:rPr lang="en-US" dirty="0" err="1"/>
              <a:t>Organisation</a:t>
            </a:r>
            <a:endParaRPr lang="en-GB" dirty="0"/>
          </a:p>
        </p:txBody>
      </p:sp>
      <p:sp>
        <p:nvSpPr>
          <p:cNvPr id="4" name="Date Placeholder 3"/>
          <p:cNvSpPr>
            <a:spLocks noGrp="1"/>
          </p:cNvSpPr>
          <p:nvPr>
            <p:ph type="dt" sz="half" idx="10"/>
          </p:nvPr>
        </p:nvSpPr>
        <p:spPr/>
        <p:txBody>
          <a:bodyPr/>
          <a:lstStyle/>
          <a:p>
            <a:r>
              <a:rPr lang="en-GB"/>
              <a:t>www.corc.uk.net</a:t>
            </a:r>
            <a:endParaRPr lang="en-GB" dirty="0"/>
          </a:p>
        </p:txBody>
      </p:sp>
      <p:sp>
        <p:nvSpPr>
          <p:cNvPr id="7" name="Picture Placeholder 6"/>
          <p:cNvSpPr>
            <a:spLocks noGrp="1"/>
          </p:cNvSpPr>
          <p:nvPr>
            <p:ph type="pic" sz="quarter" idx="11" hasCustomPrompt="1"/>
          </p:nvPr>
        </p:nvSpPr>
        <p:spPr>
          <a:xfrm>
            <a:off x="3203848" y="2852936"/>
            <a:ext cx="2664296" cy="360040"/>
          </a:xfrm>
        </p:spPr>
        <p:txBody>
          <a:bodyPr>
            <a:normAutofit/>
          </a:bodyPr>
          <a:lstStyle>
            <a:lvl1pPr marL="0" indent="0">
              <a:buNone/>
              <a:defRPr sz="1400" i="1" baseline="0"/>
            </a:lvl1pPr>
          </a:lstStyle>
          <a:p>
            <a:r>
              <a:rPr lang="en-GB" dirty="0"/>
              <a:t>Can insert background image here</a:t>
            </a:r>
          </a:p>
        </p:txBody>
      </p:sp>
    </p:spTree>
    <p:extLst>
      <p:ext uri="{BB962C8B-B14F-4D97-AF65-F5344CB8AC3E}">
        <p14:creationId xmlns:p14="http://schemas.microsoft.com/office/powerpoint/2010/main" val="21621107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196752"/>
            <a:ext cx="8273455" cy="45979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r>
              <a:rPr lang="en-GB"/>
              <a:t>www.corc.uk.net</a:t>
            </a:r>
            <a:endParaRPr lang="en-GB" dirty="0"/>
          </a:p>
        </p:txBody>
      </p:sp>
      <p:sp>
        <p:nvSpPr>
          <p:cNvPr id="8" name="Title Placeholder 1"/>
          <p:cNvSpPr>
            <a:spLocks noGrp="1"/>
          </p:cNvSpPr>
          <p:nvPr>
            <p:ph type="title"/>
          </p:nvPr>
        </p:nvSpPr>
        <p:spPr>
          <a:xfrm>
            <a:off x="457200" y="274638"/>
            <a:ext cx="8229600" cy="634082"/>
          </a:xfrm>
          <a:prstGeom prst="rect">
            <a:avLst/>
          </a:prstGeom>
        </p:spPr>
        <p:txBody>
          <a:bodyPr vert="horz" lIns="91440" tIns="45720" rIns="91440" bIns="45720" rtlCol="0" anchor="ctr">
            <a:normAutofit/>
          </a:bodyPr>
          <a:lstStyle/>
          <a:p>
            <a:r>
              <a:rPr lang="en-US"/>
              <a:t>Click to edit Master title style</a:t>
            </a:r>
            <a:endParaRPr lang="en-GB" dirty="0"/>
          </a:p>
        </p:txBody>
      </p:sp>
    </p:spTree>
    <p:extLst>
      <p:ext uri="{BB962C8B-B14F-4D97-AF65-F5344CB8AC3E}">
        <p14:creationId xmlns:p14="http://schemas.microsoft.com/office/powerpoint/2010/main" val="207854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a:t>www.corc.uk.net</a:t>
            </a:r>
            <a:endParaRPr lang="en-GB" dirty="0"/>
          </a:p>
        </p:txBody>
      </p:sp>
      <p:sp>
        <p:nvSpPr>
          <p:cNvPr id="3" name="Title Placeholder 1"/>
          <p:cNvSpPr>
            <a:spLocks noGrp="1"/>
          </p:cNvSpPr>
          <p:nvPr>
            <p:ph type="title"/>
          </p:nvPr>
        </p:nvSpPr>
        <p:spPr>
          <a:xfrm>
            <a:off x="467544" y="188640"/>
            <a:ext cx="8229600" cy="634082"/>
          </a:xfrm>
          <a:prstGeom prst="rect">
            <a:avLst/>
          </a:prstGeom>
        </p:spPr>
        <p:txBody>
          <a:bodyPr vert="horz" lIns="91440" tIns="45720" rIns="91440" bIns="45720" rtlCol="0" anchor="ctr">
            <a:normAutofit/>
          </a:bodyPr>
          <a:lstStyle/>
          <a:p>
            <a:r>
              <a:rPr lang="en-US"/>
              <a:t>Click to edit Master title style</a:t>
            </a:r>
            <a:endParaRPr lang="en-GB" dirty="0"/>
          </a:p>
        </p:txBody>
      </p:sp>
    </p:spTree>
    <p:extLst>
      <p:ext uri="{BB962C8B-B14F-4D97-AF65-F5344CB8AC3E}">
        <p14:creationId xmlns:p14="http://schemas.microsoft.com/office/powerpoint/2010/main" val="7878039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GB"/>
              <a:t>www.corc.uk.net</a:t>
            </a:r>
            <a:endParaRPr lang="en-GB" dirty="0"/>
          </a:p>
        </p:txBody>
      </p:sp>
      <p:graphicFrame>
        <p:nvGraphicFramePr>
          <p:cNvPr id="6" name="Table 5"/>
          <p:cNvGraphicFramePr>
            <a:graphicFrameLocks noGrp="1"/>
          </p:cNvGraphicFramePr>
          <p:nvPr userDrawn="1">
            <p:extLst/>
          </p:nvPr>
        </p:nvGraphicFramePr>
        <p:xfrm>
          <a:off x="539550" y="1268762"/>
          <a:ext cx="8064900" cy="4320480"/>
        </p:xfrm>
        <a:graphic>
          <a:graphicData uri="http://schemas.openxmlformats.org/drawingml/2006/table">
            <a:tbl>
              <a:tblPr firstRow="1" bandRow="1">
                <a:tableStyleId>{F5AB1C69-6EDB-4FF4-983F-18BD219EF322}</a:tableStyleId>
              </a:tblPr>
              <a:tblGrid>
                <a:gridCol w="1344150">
                  <a:extLst>
                    <a:ext uri="{9D8B030D-6E8A-4147-A177-3AD203B41FA5}">
                      <a16:colId xmlns:a16="http://schemas.microsoft.com/office/drawing/2014/main" val="20000"/>
                    </a:ext>
                  </a:extLst>
                </a:gridCol>
                <a:gridCol w="1344150">
                  <a:extLst>
                    <a:ext uri="{9D8B030D-6E8A-4147-A177-3AD203B41FA5}">
                      <a16:colId xmlns:a16="http://schemas.microsoft.com/office/drawing/2014/main" val="20001"/>
                    </a:ext>
                  </a:extLst>
                </a:gridCol>
                <a:gridCol w="1344150">
                  <a:extLst>
                    <a:ext uri="{9D8B030D-6E8A-4147-A177-3AD203B41FA5}">
                      <a16:colId xmlns:a16="http://schemas.microsoft.com/office/drawing/2014/main" val="20002"/>
                    </a:ext>
                  </a:extLst>
                </a:gridCol>
                <a:gridCol w="1344150">
                  <a:extLst>
                    <a:ext uri="{9D8B030D-6E8A-4147-A177-3AD203B41FA5}">
                      <a16:colId xmlns:a16="http://schemas.microsoft.com/office/drawing/2014/main" val="20003"/>
                    </a:ext>
                  </a:extLst>
                </a:gridCol>
                <a:gridCol w="1344150">
                  <a:extLst>
                    <a:ext uri="{9D8B030D-6E8A-4147-A177-3AD203B41FA5}">
                      <a16:colId xmlns:a16="http://schemas.microsoft.com/office/drawing/2014/main" val="20004"/>
                    </a:ext>
                  </a:extLst>
                </a:gridCol>
                <a:gridCol w="1344150">
                  <a:extLst>
                    <a:ext uri="{9D8B030D-6E8A-4147-A177-3AD203B41FA5}">
                      <a16:colId xmlns:a16="http://schemas.microsoft.com/office/drawing/2014/main" val="20005"/>
                    </a:ext>
                  </a:extLst>
                </a:gridCol>
              </a:tblGrid>
              <a:tr h="72008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0"/>
                  </a:ext>
                </a:extLst>
              </a:tr>
              <a:tr h="72008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1"/>
                  </a:ext>
                </a:extLst>
              </a:tr>
              <a:tr h="72008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2"/>
                  </a:ext>
                </a:extLst>
              </a:tr>
              <a:tr h="72008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3"/>
                  </a:ext>
                </a:extLst>
              </a:tr>
              <a:tr h="72008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4"/>
                  </a:ext>
                </a:extLst>
              </a:tr>
              <a:tr h="72008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5"/>
                  </a:ext>
                </a:extLst>
              </a:tr>
            </a:tbl>
          </a:graphicData>
        </a:graphic>
      </p:graphicFrame>
      <p:sp>
        <p:nvSpPr>
          <p:cNvPr id="4" name="Title Placeholder 1"/>
          <p:cNvSpPr>
            <a:spLocks noGrp="1"/>
          </p:cNvSpPr>
          <p:nvPr>
            <p:ph type="title"/>
          </p:nvPr>
        </p:nvSpPr>
        <p:spPr>
          <a:xfrm>
            <a:off x="457200" y="217488"/>
            <a:ext cx="8229600" cy="634082"/>
          </a:xfrm>
          <a:prstGeom prst="rect">
            <a:avLst/>
          </a:prstGeom>
        </p:spPr>
        <p:txBody>
          <a:bodyPr vert="horz" lIns="91440" tIns="45720" rIns="91440" bIns="45720" rtlCol="0" anchor="ctr">
            <a:normAutofit/>
          </a:bodyPr>
          <a:lstStyle/>
          <a:p>
            <a:r>
              <a:rPr lang="en-US"/>
              <a:t>Click to edit Master title style</a:t>
            </a:r>
            <a:endParaRPr lang="en-GB" dirty="0"/>
          </a:p>
        </p:txBody>
      </p:sp>
    </p:spTree>
    <p:extLst>
      <p:ext uri="{BB962C8B-B14F-4D97-AF65-F5344CB8AC3E}">
        <p14:creationId xmlns:p14="http://schemas.microsoft.com/office/powerpoint/2010/main" val="18786123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GB"/>
              <a:t>www.corc.uk.net</a:t>
            </a:r>
            <a:endParaRPr lang="en-GB" dirty="0"/>
          </a:p>
        </p:txBody>
      </p:sp>
      <p:graphicFrame>
        <p:nvGraphicFramePr>
          <p:cNvPr id="4" name="Diagram 3"/>
          <p:cNvGraphicFramePr/>
          <p:nvPr userDrawn="1">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Placeholder 1"/>
          <p:cNvSpPr>
            <a:spLocks noGrp="1"/>
          </p:cNvSpPr>
          <p:nvPr>
            <p:ph type="title"/>
          </p:nvPr>
        </p:nvSpPr>
        <p:spPr>
          <a:xfrm>
            <a:off x="467544" y="188640"/>
            <a:ext cx="8229600" cy="634082"/>
          </a:xfrm>
          <a:prstGeom prst="rect">
            <a:avLst/>
          </a:prstGeom>
        </p:spPr>
        <p:txBody>
          <a:bodyPr vert="horz" lIns="91440" tIns="45720" rIns="91440" bIns="45720" rtlCol="0" anchor="ctr">
            <a:normAutofit/>
          </a:bodyPr>
          <a:lstStyle/>
          <a:p>
            <a:r>
              <a:rPr lang="en-US"/>
              <a:t>Click to edit Master title style</a:t>
            </a:r>
            <a:endParaRPr lang="en-GB" dirty="0"/>
          </a:p>
        </p:txBody>
      </p:sp>
    </p:spTree>
    <p:extLst>
      <p:ext uri="{BB962C8B-B14F-4D97-AF65-F5344CB8AC3E}">
        <p14:creationId xmlns:p14="http://schemas.microsoft.com/office/powerpoint/2010/main" val="32509305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6038388" y="1340768"/>
            <a:ext cx="2808659" cy="432048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p:cNvSpPr>
            <a:spLocks noGrp="1"/>
          </p:cNvSpPr>
          <p:nvPr>
            <p:ph type="dt" sz="half" idx="10"/>
          </p:nvPr>
        </p:nvSpPr>
        <p:spPr/>
        <p:txBody>
          <a:bodyPr/>
          <a:lstStyle/>
          <a:p>
            <a:r>
              <a:rPr lang="en-GB"/>
              <a:t>www.corc.uk.net</a:t>
            </a:r>
            <a:endParaRPr lang="en-GB" dirty="0"/>
          </a:p>
        </p:txBody>
      </p:sp>
      <p:graphicFrame>
        <p:nvGraphicFramePr>
          <p:cNvPr id="4" name="Chart 3"/>
          <p:cNvGraphicFramePr/>
          <p:nvPr userDrawn="1">
            <p:extLst/>
          </p:nvPr>
        </p:nvGraphicFramePr>
        <p:xfrm>
          <a:off x="179512" y="1268760"/>
          <a:ext cx="5760640" cy="4464496"/>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 Placeholder 3"/>
          <p:cNvSpPr>
            <a:spLocks noGrp="1"/>
          </p:cNvSpPr>
          <p:nvPr>
            <p:ph type="body" sz="half" idx="2"/>
          </p:nvPr>
        </p:nvSpPr>
        <p:spPr>
          <a:xfrm>
            <a:off x="6186173" y="1443508"/>
            <a:ext cx="2648273" cy="41149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Title Placeholder 1"/>
          <p:cNvSpPr>
            <a:spLocks noGrp="1"/>
          </p:cNvSpPr>
          <p:nvPr>
            <p:ph type="title"/>
          </p:nvPr>
        </p:nvSpPr>
        <p:spPr>
          <a:xfrm>
            <a:off x="467544" y="188640"/>
            <a:ext cx="8229600" cy="634082"/>
          </a:xfrm>
          <a:prstGeom prst="rect">
            <a:avLst/>
          </a:prstGeom>
        </p:spPr>
        <p:txBody>
          <a:bodyPr vert="horz" lIns="91440" tIns="45720" rIns="91440" bIns="45720" rtlCol="0" anchor="ctr">
            <a:normAutofit/>
          </a:bodyPr>
          <a:lstStyle/>
          <a:p>
            <a:r>
              <a:rPr lang="en-US"/>
              <a:t>Click to edit Master title style</a:t>
            </a:r>
            <a:endParaRPr lang="en-GB" dirty="0"/>
          </a:p>
        </p:txBody>
      </p:sp>
    </p:spTree>
    <p:extLst>
      <p:ext uri="{BB962C8B-B14F-4D97-AF65-F5344CB8AC3E}">
        <p14:creationId xmlns:p14="http://schemas.microsoft.com/office/powerpoint/2010/main" val="854767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GB"/>
              <a:t>www.corc.uk.net</a:t>
            </a:r>
            <a:endParaRPr lang="en-GB" dirty="0"/>
          </a:p>
        </p:txBody>
      </p:sp>
      <p:graphicFrame>
        <p:nvGraphicFramePr>
          <p:cNvPr id="4" name="Chart 3"/>
          <p:cNvGraphicFramePr/>
          <p:nvPr userDrawn="1">
            <p:extLst/>
          </p:nvPr>
        </p:nvGraphicFramePr>
        <p:xfrm>
          <a:off x="467544" y="1196752"/>
          <a:ext cx="8280920" cy="4536504"/>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Placeholder 1"/>
          <p:cNvSpPr>
            <a:spLocks noGrp="1"/>
          </p:cNvSpPr>
          <p:nvPr>
            <p:ph type="title"/>
          </p:nvPr>
        </p:nvSpPr>
        <p:spPr>
          <a:xfrm>
            <a:off x="467544" y="188640"/>
            <a:ext cx="8229600" cy="634082"/>
          </a:xfrm>
          <a:prstGeom prst="rect">
            <a:avLst/>
          </a:prstGeom>
        </p:spPr>
        <p:txBody>
          <a:bodyPr vert="horz" lIns="91440" tIns="45720" rIns="91440" bIns="45720" rtlCol="0" anchor="ctr">
            <a:normAutofit/>
          </a:bodyPr>
          <a:lstStyle/>
          <a:p>
            <a:r>
              <a:rPr lang="en-US"/>
              <a:t>Click to edit Master title style</a:t>
            </a:r>
            <a:endParaRPr lang="en-GB" dirty="0"/>
          </a:p>
        </p:txBody>
      </p:sp>
    </p:spTree>
    <p:extLst>
      <p:ext uri="{BB962C8B-B14F-4D97-AF65-F5344CB8AC3E}">
        <p14:creationId xmlns:p14="http://schemas.microsoft.com/office/powerpoint/2010/main" val="15267316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GB"/>
              <a:t>www.corc.uk.net</a:t>
            </a:r>
            <a:endParaRPr lang="en-GB" dirty="0"/>
          </a:p>
        </p:txBody>
      </p:sp>
      <p:sp>
        <p:nvSpPr>
          <p:cNvPr id="4" name="Picture Placeholder 2"/>
          <p:cNvSpPr>
            <a:spLocks noGrp="1"/>
          </p:cNvSpPr>
          <p:nvPr>
            <p:ph type="pic" idx="1"/>
          </p:nvPr>
        </p:nvSpPr>
        <p:spPr>
          <a:xfrm>
            <a:off x="467544" y="1196751"/>
            <a:ext cx="5400600" cy="44241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5" name="Rectangle 4"/>
          <p:cNvSpPr/>
          <p:nvPr userDrawn="1"/>
        </p:nvSpPr>
        <p:spPr>
          <a:xfrm>
            <a:off x="6038388" y="1300411"/>
            <a:ext cx="2808659" cy="432048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3"/>
          <p:cNvSpPr>
            <a:spLocks noGrp="1"/>
          </p:cNvSpPr>
          <p:nvPr>
            <p:ph type="body" sz="half" idx="2"/>
          </p:nvPr>
        </p:nvSpPr>
        <p:spPr>
          <a:xfrm>
            <a:off x="6186173" y="1403151"/>
            <a:ext cx="2648273" cy="41149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Title Placeholder 1"/>
          <p:cNvSpPr>
            <a:spLocks noGrp="1"/>
          </p:cNvSpPr>
          <p:nvPr>
            <p:ph type="title"/>
          </p:nvPr>
        </p:nvSpPr>
        <p:spPr>
          <a:xfrm>
            <a:off x="467544" y="188640"/>
            <a:ext cx="8229600" cy="634082"/>
          </a:xfrm>
          <a:prstGeom prst="rect">
            <a:avLst/>
          </a:prstGeom>
        </p:spPr>
        <p:txBody>
          <a:bodyPr vert="horz" lIns="91440" tIns="45720" rIns="91440" bIns="45720" rtlCol="0" anchor="ctr">
            <a:normAutofit/>
          </a:bodyPr>
          <a:lstStyle/>
          <a:p>
            <a:r>
              <a:rPr lang="en-US"/>
              <a:t>Click to edit Master title style</a:t>
            </a:r>
            <a:endParaRPr lang="en-GB" dirty="0"/>
          </a:p>
        </p:txBody>
      </p:sp>
    </p:spTree>
    <p:extLst>
      <p:ext uri="{BB962C8B-B14F-4D97-AF65-F5344CB8AC3E}">
        <p14:creationId xmlns:p14="http://schemas.microsoft.com/office/powerpoint/2010/main" val="3419699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a:t>www.corc.uk.net</a:t>
            </a:r>
            <a:endParaRPr lang="en-GB" dirty="0"/>
          </a:p>
        </p:txBody>
      </p:sp>
      <p:sp>
        <p:nvSpPr>
          <p:cNvPr id="3" name="Title Placeholder 1"/>
          <p:cNvSpPr>
            <a:spLocks noGrp="1"/>
          </p:cNvSpPr>
          <p:nvPr>
            <p:ph type="title"/>
          </p:nvPr>
        </p:nvSpPr>
        <p:spPr>
          <a:xfrm>
            <a:off x="467544" y="188640"/>
            <a:ext cx="8229600" cy="634082"/>
          </a:xfrm>
          <a:prstGeom prst="rect">
            <a:avLst/>
          </a:prstGeom>
        </p:spPr>
        <p:txBody>
          <a:bodyPr vert="horz" lIns="91440" tIns="45720" rIns="91440" bIns="45720" rtlCol="0" anchor="ctr">
            <a:normAutofit/>
          </a:bodyPr>
          <a:lstStyle/>
          <a:p>
            <a:r>
              <a:rPr lang="en-US" dirty="0"/>
              <a:t>Title</a:t>
            </a:r>
            <a:endParaRPr lang="en-GB" dirty="0"/>
          </a:p>
        </p:txBody>
      </p:sp>
    </p:spTree>
    <p:extLst>
      <p:ext uri="{BB962C8B-B14F-4D97-AF65-F5344CB8AC3E}">
        <p14:creationId xmlns:p14="http://schemas.microsoft.com/office/powerpoint/2010/main" val="24368264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39552" y="4293096"/>
            <a:ext cx="8064896" cy="747514"/>
          </a:xfrm>
        </p:spPr>
        <p:txBody>
          <a:bodyPr/>
          <a:lstStyle>
            <a:lvl1pPr algn="l">
              <a:defRPr>
                <a:solidFill>
                  <a:schemeClr val="tx2"/>
                </a:solidFill>
              </a:defRPr>
            </a:lvl1pPr>
          </a:lstStyle>
          <a:p>
            <a:r>
              <a:rPr lang="en-US" dirty="0"/>
              <a:t>Name</a:t>
            </a:r>
            <a:endParaRPr lang="en-GB" dirty="0"/>
          </a:p>
        </p:txBody>
      </p:sp>
      <p:sp>
        <p:nvSpPr>
          <p:cNvPr id="3" name="Subtitle 2"/>
          <p:cNvSpPr>
            <a:spLocks noGrp="1"/>
          </p:cNvSpPr>
          <p:nvPr>
            <p:ph type="subTitle" idx="1" hasCustomPrompt="1"/>
          </p:nvPr>
        </p:nvSpPr>
        <p:spPr>
          <a:xfrm>
            <a:off x="539552" y="5085184"/>
            <a:ext cx="8064896" cy="553616"/>
          </a:xfrm>
        </p:spPr>
        <p:txBody>
          <a:bodyPr/>
          <a:lstStyle>
            <a:lvl1pPr marL="0" indent="0" algn="l">
              <a:buNone/>
              <a:defRPr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Contact details</a:t>
            </a:r>
            <a:endParaRPr lang="en-GB" dirty="0"/>
          </a:p>
        </p:txBody>
      </p:sp>
      <p:sp>
        <p:nvSpPr>
          <p:cNvPr id="4" name="Date Placeholder 3"/>
          <p:cNvSpPr>
            <a:spLocks noGrp="1"/>
          </p:cNvSpPr>
          <p:nvPr>
            <p:ph type="dt" sz="half" idx="10"/>
          </p:nvPr>
        </p:nvSpPr>
        <p:spPr/>
        <p:txBody>
          <a:bodyPr/>
          <a:lstStyle/>
          <a:p>
            <a:r>
              <a:rPr lang="en-GB"/>
              <a:t>www.corc.uk.net</a:t>
            </a:r>
            <a:endParaRPr lang="en-GB" dirty="0"/>
          </a:p>
        </p:txBody>
      </p:sp>
      <p:sp>
        <p:nvSpPr>
          <p:cNvPr id="7" name="Picture Placeholder 6"/>
          <p:cNvSpPr>
            <a:spLocks noGrp="1"/>
          </p:cNvSpPr>
          <p:nvPr>
            <p:ph type="pic" sz="quarter" idx="11" hasCustomPrompt="1"/>
          </p:nvPr>
        </p:nvSpPr>
        <p:spPr>
          <a:xfrm>
            <a:off x="3203848" y="2852936"/>
            <a:ext cx="2664296" cy="360040"/>
          </a:xfrm>
        </p:spPr>
        <p:txBody>
          <a:bodyPr>
            <a:normAutofit/>
          </a:bodyPr>
          <a:lstStyle>
            <a:lvl1pPr marL="0" indent="0">
              <a:buNone/>
              <a:defRPr sz="1400" i="1" baseline="0"/>
            </a:lvl1pPr>
          </a:lstStyle>
          <a:p>
            <a:r>
              <a:rPr lang="en-GB" dirty="0"/>
              <a:t>Can insert background image here</a:t>
            </a:r>
          </a:p>
        </p:txBody>
      </p:sp>
      <p:sp>
        <p:nvSpPr>
          <p:cNvPr id="6" name="Title Placeholder 1"/>
          <p:cNvSpPr txBox="1">
            <a:spLocks/>
          </p:cNvSpPr>
          <p:nvPr userDrawn="1"/>
        </p:nvSpPr>
        <p:spPr>
          <a:xfrm>
            <a:off x="467544" y="188640"/>
            <a:ext cx="8229600" cy="634082"/>
          </a:xfrm>
          <a:prstGeom prst="rect">
            <a:avLst/>
          </a:prstGeom>
        </p:spPr>
        <p:txBody>
          <a:bodyPr vert="horz" lIns="91440" tIns="45720" rIns="91440" bIns="45720" rtlCol="0" anchor="ctr">
            <a:normAutofit fontScale="92500" lnSpcReduction="10000"/>
          </a:bodyPr>
          <a:lstStyle>
            <a:lvl1pPr algn="l" defTabSz="914400" rtl="0" eaLnBrk="1" latinLnBrk="0" hangingPunct="1">
              <a:spcBef>
                <a:spcPct val="0"/>
              </a:spcBef>
              <a:buNone/>
              <a:defRPr sz="4000" b="1" kern="1200">
                <a:solidFill>
                  <a:schemeClr val="bg1"/>
                </a:solidFill>
                <a:latin typeface="+mj-lt"/>
                <a:ea typeface="+mj-ea"/>
                <a:cs typeface="+mj-cs"/>
              </a:defRPr>
            </a:lvl1pPr>
          </a:lstStyle>
          <a:p>
            <a:r>
              <a:rPr lang="en-US"/>
              <a:t>Title</a:t>
            </a:r>
            <a:endParaRPr lang="en-GB" dirty="0"/>
          </a:p>
        </p:txBody>
      </p:sp>
    </p:spTree>
    <p:extLst>
      <p:ext uri="{BB962C8B-B14F-4D97-AF65-F5344CB8AC3E}">
        <p14:creationId xmlns:p14="http://schemas.microsoft.com/office/powerpoint/2010/main" val="1681243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GB"/>
              <a:t>www.corc.uk.net</a:t>
            </a:r>
            <a:endParaRPr lang="en-GB" dirty="0"/>
          </a:p>
        </p:txBody>
      </p:sp>
      <p:graphicFrame>
        <p:nvGraphicFramePr>
          <p:cNvPr id="6" name="Table 5"/>
          <p:cNvGraphicFramePr>
            <a:graphicFrameLocks noGrp="1"/>
          </p:cNvGraphicFramePr>
          <p:nvPr userDrawn="1">
            <p:extLst>
              <p:ext uri="{D42A27DB-BD31-4B8C-83A1-F6EECF244321}">
                <p14:modId xmlns:p14="http://schemas.microsoft.com/office/powerpoint/2010/main" val="162495721"/>
              </p:ext>
            </p:extLst>
          </p:nvPr>
        </p:nvGraphicFramePr>
        <p:xfrm>
          <a:off x="539550" y="1268762"/>
          <a:ext cx="8064900" cy="4320480"/>
        </p:xfrm>
        <a:graphic>
          <a:graphicData uri="http://schemas.openxmlformats.org/drawingml/2006/table">
            <a:tbl>
              <a:tblPr firstRow="1" bandRow="1">
                <a:tableStyleId>{F5AB1C69-6EDB-4FF4-983F-18BD219EF322}</a:tableStyleId>
              </a:tblPr>
              <a:tblGrid>
                <a:gridCol w="1344150">
                  <a:extLst>
                    <a:ext uri="{9D8B030D-6E8A-4147-A177-3AD203B41FA5}">
                      <a16:colId xmlns:a16="http://schemas.microsoft.com/office/drawing/2014/main" val="20000"/>
                    </a:ext>
                  </a:extLst>
                </a:gridCol>
                <a:gridCol w="1344150">
                  <a:extLst>
                    <a:ext uri="{9D8B030D-6E8A-4147-A177-3AD203B41FA5}">
                      <a16:colId xmlns:a16="http://schemas.microsoft.com/office/drawing/2014/main" val="20001"/>
                    </a:ext>
                  </a:extLst>
                </a:gridCol>
                <a:gridCol w="1344150">
                  <a:extLst>
                    <a:ext uri="{9D8B030D-6E8A-4147-A177-3AD203B41FA5}">
                      <a16:colId xmlns:a16="http://schemas.microsoft.com/office/drawing/2014/main" val="20002"/>
                    </a:ext>
                  </a:extLst>
                </a:gridCol>
                <a:gridCol w="1344150">
                  <a:extLst>
                    <a:ext uri="{9D8B030D-6E8A-4147-A177-3AD203B41FA5}">
                      <a16:colId xmlns:a16="http://schemas.microsoft.com/office/drawing/2014/main" val="20003"/>
                    </a:ext>
                  </a:extLst>
                </a:gridCol>
                <a:gridCol w="1344150">
                  <a:extLst>
                    <a:ext uri="{9D8B030D-6E8A-4147-A177-3AD203B41FA5}">
                      <a16:colId xmlns:a16="http://schemas.microsoft.com/office/drawing/2014/main" val="20004"/>
                    </a:ext>
                  </a:extLst>
                </a:gridCol>
                <a:gridCol w="1344150">
                  <a:extLst>
                    <a:ext uri="{9D8B030D-6E8A-4147-A177-3AD203B41FA5}">
                      <a16:colId xmlns:a16="http://schemas.microsoft.com/office/drawing/2014/main" val="20005"/>
                    </a:ext>
                  </a:extLst>
                </a:gridCol>
              </a:tblGrid>
              <a:tr h="72008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0"/>
                  </a:ext>
                </a:extLst>
              </a:tr>
              <a:tr h="72008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1"/>
                  </a:ext>
                </a:extLst>
              </a:tr>
              <a:tr h="72008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2"/>
                  </a:ext>
                </a:extLst>
              </a:tr>
              <a:tr h="72008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3"/>
                  </a:ext>
                </a:extLst>
              </a:tr>
              <a:tr h="72008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4"/>
                  </a:ext>
                </a:extLst>
              </a:tr>
              <a:tr h="72008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5"/>
                  </a:ext>
                </a:extLst>
              </a:tr>
            </a:tbl>
          </a:graphicData>
        </a:graphic>
      </p:graphicFrame>
      <p:sp>
        <p:nvSpPr>
          <p:cNvPr id="4" name="Title Placeholder 1"/>
          <p:cNvSpPr>
            <a:spLocks noGrp="1"/>
          </p:cNvSpPr>
          <p:nvPr>
            <p:ph type="title"/>
          </p:nvPr>
        </p:nvSpPr>
        <p:spPr>
          <a:xfrm>
            <a:off x="457200" y="217488"/>
            <a:ext cx="8229600" cy="634082"/>
          </a:xfrm>
          <a:prstGeom prst="rect">
            <a:avLst/>
          </a:prstGeom>
        </p:spPr>
        <p:txBody>
          <a:bodyPr vert="horz" lIns="91440" tIns="45720" rIns="91440" bIns="45720" rtlCol="0" anchor="ctr">
            <a:normAutofit/>
          </a:bodyPr>
          <a:lstStyle/>
          <a:p>
            <a:r>
              <a:rPr lang="en-US" dirty="0"/>
              <a:t>Title</a:t>
            </a:r>
            <a:endParaRPr lang="en-GB" dirty="0"/>
          </a:p>
        </p:txBody>
      </p:sp>
    </p:spTree>
    <p:extLst>
      <p:ext uri="{BB962C8B-B14F-4D97-AF65-F5344CB8AC3E}">
        <p14:creationId xmlns:p14="http://schemas.microsoft.com/office/powerpoint/2010/main" val="2271893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GB"/>
              <a:t>www.corc.uk.net</a:t>
            </a:r>
            <a:endParaRPr lang="en-GB" dirty="0"/>
          </a:p>
        </p:txBody>
      </p:sp>
      <p:graphicFrame>
        <p:nvGraphicFramePr>
          <p:cNvPr id="4" name="Diagram 3"/>
          <p:cNvGraphicFramePr/>
          <p:nvPr userDrawn="1">
            <p:extLst>
              <p:ext uri="{D42A27DB-BD31-4B8C-83A1-F6EECF244321}">
                <p14:modId xmlns:p14="http://schemas.microsoft.com/office/powerpoint/2010/main" val="3377057771"/>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Placeholder 1"/>
          <p:cNvSpPr>
            <a:spLocks noGrp="1"/>
          </p:cNvSpPr>
          <p:nvPr>
            <p:ph type="title"/>
          </p:nvPr>
        </p:nvSpPr>
        <p:spPr>
          <a:xfrm>
            <a:off x="467544" y="188640"/>
            <a:ext cx="8229600" cy="634082"/>
          </a:xfrm>
          <a:prstGeom prst="rect">
            <a:avLst/>
          </a:prstGeom>
        </p:spPr>
        <p:txBody>
          <a:bodyPr vert="horz" lIns="91440" tIns="45720" rIns="91440" bIns="45720" rtlCol="0" anchor="ctr">
            <a:normAutofit/>
          </a:bodyPr>
          <a:lstStyle/>
          <a:p>
            <a:r>
              <a:rPr lang="en-US" dirty="0"/>
              <a:t>Title</a:t>
            </a:r>
            <a:endParaRPr lang="en-GB" dirty="0"/>
          </a:p>
        </p:txBody>
      </p:sp>
    </p:spTree>
    <p:extLst>
      <p:ext uri="{BB962C8B-B14F-4D97-AF65-F5344CB8AC3E}">
        <p14:creationId xmlns:p14="http://schemas.microsoft.com/office/powerpoint/2010/main" val="4189069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6038388" y="1340768"/>
            <a:ext cx="2808659" cy="432048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p:cNvSpPr>
            <a:spLocks noGrp="1"/>
          </p:cNvSpPr>
          <p:nvPr>
            <p:ph type="dt" sz="half" idx="10"/>
          </p:nvPr>
        </p:nvSpPr>
        <p:spPr/>
        <p:txBody>
          <a:bodyPr/>
          <a:lstStyle/>
          <a:p>
            <a:r>
              <a:rPr lang="en-GB"/>
              <a:t>www.corc.uk.net</a:t>
            </a:r>
            <a:endParaRPr lang="en-GB" dirty="0"/>
          </a:p>
        </p:txBody>
      </p:sp>
      <p:graphicFrame>
        <p:nvGraphicFramePr>
          <p:cNvPr id="4" name="Chart 3"/>
          <p:cNvGraphicFramePr/>
          <p:nvPr userDrawn="1">
            <p:extLst>
              <p:ext uri="{D42A27DB-BD31-4B8C-83A1-F6EECF244321}">
                <p14:modId xmlns:p14="http://schemas.microsoft.com/office/powerpoint/2010/main" val="2398212695"/>
              </p:ext>
            </p:extLst>
          </p:nvPr>
        </p:nvGraphicFramePr>
        <p:xfrm>
          <a:off x="179512" y="1268760"/>
          <a:ext cx="5760640" cy="4464496"/>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 Placeholder 3"/>
          <p:cNvSpPr>
            <a:spLocks noGrp="1"/>
          </p:cNvSpPr>
          <p:nvPr>
            <p:ph type="body" sz="half" idx="2"/>
          </p:nvPr>
        </p:nvSpPr>
        <p:spPr>
          <a:xfrm>
            <a:off x="6186173" y="1443508"/>
            <a:ext cx="2648273" cy="41149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Title Placeholder 1"/>
          <p:cNvSpPr>
            <a:spLocks noGrp="1"/>
          </p:cNvSpPr>
          <p:nvPr>
            <p:ph type="title"/>
          </p:nvPr>
        </p:nvSpPr>
        <p:spPr>
          <a:xfrm>
            <a:off x="467544" y="188640"/>
            <a:ext cx="8229600" cy="634082"/>
          </a:xfrm>
          <a:prstGeom prst="rect">
            <a:avLst/>
          </a:prstGeom>
        </p:spPr>
        <p:txBody>
          <a:bodyPr vert="horz" lIns="91440" tIns="45720" rIns="91440" bIns="45720" rtlCol="0" anchor="ctr">
            <a:normAutofit/>
          </a:bodyPr>
          <a:lstStyle/>
          <a:p>
            <a:r>
              <a:rPr lang="en-US" dirty="0"/>
              <a:t>Title</a:t>
            </a:r>
            <a:endParaRPr lang="en-GB" dirty="0"/>
          </a:p>
        </p:txBody>
      </p:sp>
    </p:spTree>
    <p:extLst>
      <p:ext uri="{BB962C8B-B14F-4D97-AF65-F5344CB8AC3E}">
        <p14:creationId xmlns:p14="http://schemas.microsoft.com/office/powerpoint/2010/main" val="2965449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GB"/>
              <a:t>www.corc.uk.net</a:t>
            </a:r>
            <a:endParaRPr lang="en-GB" dirty="0"/>
          </a:p>
        </p:txBody>
      </p:sp>
      <p:graphicFrame>
        <p:nvGraphicFramePr>
          <p:cNvPr id="4" name="Chart 3"/>
          <p:cNvGraphicFramePr/>
          <p:nvPr userDrawn="1">
            <p:extLst>
              <p:ext uri="{D42A27DB-BD31-4B8C-83A1-F6EECF244321}">
                <p14:modId xmlns:p14="http://schemas.microsoft.com/office/powerpoint/2010/main" val="3834288033"/>
              </p:ext>
            </p:extLst>
          </p:nvPr>
        </p:nvGraphicFramePr>
        <p:xfrm>
          <a:off x="467544" y="1196752"/>
          <a:ext cx="8280920" cy="4536504"/>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Placeholder 1"/>
          <p:cNvSpPr>
            <a:spLocks noGrp="1"/>
          </p:cNvSpPr>
          <p:nvPr>
            <p:ph type="title"/>
          </p:nvPr>
        </p:nvSpPr>
        <p:spPr>
          <a:xfrm>
            <a:off x="467544" y="188640"/>
            <a:ext cx="8229600" cy="634082"/>
          </a:xfrm>
          <a:prstGeom prst="rect">
            <a:avLst/>
          </a:prstGeom>
        </p:spPr>
        <p:txBody>
          <a:bodyPr vert="horz" lIns="91440" tIns="45720" rIns="91440" bIns="45720" rtlCol="0" anchor="ctr">
            <a:normAutofit/>
          </a:bodyPr>
          <a:lstStyle/>
          <a:p>
            <a:r>
              <a:rPr lang="en-US" dirty="0"/>
              <a:t>Title</a:t>
            </a:r>
            <a:endParaRPr lang="en-GB" dirty="0"/>
          </a:p>
        </p:txBody>
      </p:sp>
    </p:spTree>
    <p:extLst>
      <p:ext uri="{BB962C8B-B14F-4D97-AF65-F5344CB8AC3E}">
        <p14:creationId xmlns:p14="http://schemas.microsoft.com/office/powerpoint/2010/main" val="3498996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GB"/>
              <a:t>www.corc.uk.net</a:t>
            </a:r>
            <a:endParaRPr lang="en-GB" dirty="0"/>
          </a:p>
        </p:txBody>
      </p:sp>
      <p:sp>
        <p:nvSpPr>
          <p:cNvPr id="4" name="Picture Placeholder 2"/>
          <p:cNvSpPr>
            <a:spLocks noGrp="1"/>
          </p:cNvSpPr>
          <p:nvPr>
            <p:ph type="pic" idx="1"/>
          </p:nvPr>
        </p:nvSpPr>
        <p:spPr>
          <a:xfrm>
            <a:off x="467544" y="1196751"/>
            <a:ext cx="5400600" cy="44241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5" name="Rectangle 4"/>
          <p:cNvSpPr/>
          <p:nvPr userDrawn="1"/>
        </p:nvSpPr>
        <p:spPr>
          <a:xfrm>
            <a:off x="6038388" y="1300411"/>
            <a:ext cx="2808659" cy="432048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3"/>
          <p:cNvSpPr>
            <a:spLocks noGrp="1"/>
          </p:cNvSpPr>
          <p:nvPr>
            <p:ph type="body" sz="half" idx="2"/>
          </p:nvPr>
        </p:nvSpPr>
        <p:spPr>
          <a:xfrm>
            <a:off x="6186173" y="1403151"/>
            <a:ext cx="2648273" cy="41149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Title Placeholder 1"/>
          <p:cNvSpPr>
            <a:spLocks noGrp="1"/>
          </p:cNvSpPr>
          <p:nvPr>
            <p:ph type="title"/>
          </p:nvPr>
        </p:nvSpPr>
        <p:spPr>
          <a:xfrm>
            <a:off x="467544" y="188640"/>
            <a:ext cx="8229600" cy="634082"/>
          </a:xfrm>
          <a:prstGeom prst="rect">
            <a:avLst/>
          </a:prstGeom>
        </p:spPr>
        <p:txBody>
          <a:bodyPr vert="horz" lIns="91440" tIns="45720" rIns="91440" bIns="45720" rtlCol="0" anchor="ctr">
            <a:normAutofit/>
          </a:bodyPr>
          <a:lstStyle/>
          <a:p>
            <a:r>
              <a:rPr lang="en-US" dirty="0"/>
              <a:t>Title</a:t>
            </a:r>
            <a:endParaRPr lang="en-GB" dirty="0"/>
          </a:p>
        </p:txBody>
      </p:sp>
    </p:spTree>
    <p:extLst>
      <p:ext uri="{BB962C8B-B14F-4D97-AF65-F5344CB8AC3E}">
        <p14:creationId xmlns:p14="http://schemas.microsoft.com/office/powerpoint/2010/main" val="1191478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39552" y="4293096"/>
            <a:ext cx="8064896" cy="747514"/>
          </a:xfrm>
        </p:spPr>
        <p:txBody>
          <a:bodyPr/>
          <a:lstStyle>
            <a:lvl1pPr algn="l">
              <a:defRPr>
                <a:solidFill>
                  <a:schemeClr val="tx2"/>
                </a:solidFill>
              </a:defRPr>
            </a:lvl1pPr>
          </a:lstStyle>
          <a:p>
            <a:r>
              <a:rPr lang="en-US" dirty="0"/>
              <a:t>Name</a:t>
            </a:r>
            <a:endParaRPr lang="en-GB" dirty="0"/>
          </a:p>
        </p:txBody>
      </p:sp>
      <p:sp>
        <p:nvSpPr>
          <p:cNvPr id="3" name="Subtitle 2"/>
          <p:cNvSpPr>
            <a:spLocks noGrp="1"/>
          </p:cNvSpPr>
          <p:nvPr>
            <p:ph type="subTitle" idx="1" hasCustomPrompt="1"/>
          </p:nvPr>
        </p:nvSpPr>
        <p:spPr>
          <a:xfrm>
            <a:off x="539552" y="5085184"/>
            <a:ext cx="8064896" cy="553616"/>
          </a:xfrm>
        </p:spPr>
        <p:txBody>
          <a:bodyPr/>
          <a:lstStyle>
            <a:lvl1pPr marL="0" indent="0" algn="l">
              <a:buNone/>
              <a:defRPr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Contact details</a:t>
            </a:r>
            <a:endParaRPr lang="en-GB" dirty="0"/>
          </a:p>
        </p:txBody>
      </p:sp>
      <p:sp>
        <p:nvSpPr>
          <p:cNvPr id="4" name="Date Placeholder 3"/>
          <p:cNvSpPr>
            <a:spLocks noGrp="1"/>
          </p:cNvSpPr>
          <p:nvPr>
            <p:ph type="dt" sz="half" idx="10"/>
          </p:nvPr>
        </p:nvSpPr>
        <p:spPr/>
        <p:txBody>
          <a:bodyPr/>
          <a:lstStyle/>
          <a:p>
            <a:r>
              <a:rPr lang="en-GB"/>
              <a:t>www.corc.uk.net</a:t>
            </a:r>
            <a:endParaRPr lang="en-GB" dirty="0"/>
          </a:p>
        </p:txBody>
      </p:sp>
      <p:sp>
        <p:nvSpPr>
          <p:cNvPr id="7" name="Picture Placeholder 6"/>
          <p:cNvSpPr>
            <a:spLocks noGrp="1"/>
          </p:cNvSpPr>
          <p:nvPr>
            <p:ph type="pic" sz="quarter" idx="11" hasCustomPrompt="1"/>
          </p:nvPr>
        </p:nvSpPr>
        <p:spPr>
          <a:xfrm>
            <a:off x="3203848" y="2852936"/>
            <a:ext cx="2664296" cy="360040"/>
          </a:xfrm>
        </p:spPr>
        <p:txBody>
          <a:bodyPr>
            <a:normAutofit/>
          </a:bodyPr>
          <a:lstStyle>
            <a:lvl1pPr marL="0" indent="0">
              <a:buNone/>
              <a:defRPr sz="1400" i="1" baseline="0"/>
            </a:lvl1pPr>
          </a:lstStyle>
          <a:p>
            <a:r>
              <a:rPr lang="en-GB" dirty="0"/>
              <a:t>Can insert background image here</a:t>
            </a:r>
          </a:p>
        </p:txBody>
      </p:sp>
      <p:sp>
        <p:nvSpPr>
          <p:cNvPr id="6" name="Title Placeholder 1"/>
          <p:cNvSpPr txBox="1">
            <a:spLocks/>
          </p:cNvSpPr>
          <p:nvPr userDrawn="1"/>
        </p:nvSpPr>
        <p:spPr>
          <a:xfrm>
            <a:off x="467544" y="188640"/>
            <a:ext cx="8229600" cy="634082"/>
          </a:xfrm>
          <a:prstGeom prst="rect">
            <a:avLst/>
          </a:prstGeom>
        </p:spPr>
        <p:txBody>
          <a:bodyPr vert="horz" lIns="91440" tIns="45720" rIns="91440" bIns="45720" rtlCol="0" anchor="ctr">
            <a:normAutofit fontScale="92500" lnSpcReduction="10000"/>
          </a:bodyPr>
          <a:lstStyle>
            <a:lvl1pPr algn="l" defTabSz="914400" rtl="0" eaLnBrk="1" latinLnBrk="0" hangingPunct="1">
              <a:spcBef>
                <a:spcPct val="0"/>
              </a:spcBef>
              <a:buNone/>
              <a:defRPr sz="4000" b="1" kern="1200">
                <a:solidFill>
                  <a:schemeClr val="bg1"/>
                </a:solidFill>
                <a:latin typeface="+mj-lt"/>
                <a:ea typeface="+mj-ea"/>
                <a:cs typeface="+mj-cs"/>
              </a:defRPr>
            </a:lvl1pPr>
          </a:lstStyle>
          <a:p>
            <a:r>
              <a:rPr lang="en-US"/>
              <a:t>Title</a:t>
            </a:r>
            <a:endParaRPr lang="en-GB" dirty="0"/>
          </a:p>
        </p:txBody>
      </p:sp>
    </p:spTree>
    <p:extLst>
      <p:ext uri="{BB962C8B-B14F-4D97-AF65-F5344CB8AC3E}">
        <p14:creationId xmlns:p14="http://schemas.microsoft.com/office/powerpoint/2010/main" val="815885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2.wmf"/><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1.jpeg"/><Relationship Id="rId5" Type="http://schemas.openxmlformats.org/officeDocument/2006/relationships/slideLayout" Target="../slideLayouts/slideLayout26.xml"/><Relationship Id="rId10" Type="http://schemas.openxmlformats.org/officeDocument/2006/relationships/theme" Target="../theme/theme3.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1729"/>
            <a:ext cx="9144000" cy="10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Placeholder 1"/>
          <p:cNvSpPr>
            <a:spLocks noGrp="1"/>
          </p:cNvSpPr>
          <p:nvPr>
            <p:ph type="title"/>
          </p:nvPr>
        </p:nvSpPr>
        <p:spPr>
          <a:xfrm>
            <a:off x="457200" y="274638"/>
            <a:ext cx="8229600" cy="634082"/>
          </a:xfrm>
          <a:prstGeom prst="rect">
            <a:avLst/>
          </a:prstGeom>
        </p:spPr>
        <p:txBody>
          <a:bodyPr vert="horz" lIns="91440" tIns="45720" rIns="91440" bIns="45720" rtlCol="0" anchor="ctr">
            <a:normAutofit/>
          </a:bodyPr>
          <a:lstStyle/>
          <a:p>
            <a:r>
              <a:rPr lang="en-US" dirty="0"/>
              <a:t>Title</a:t>
            </a:r>
            <a:endParaRPr lang="en-GB" dirty="0"/>
          </a:p>
        </p:txBody>
      </p:sp>
      <p:sp>
        <p:nvSpPr>
          <p:cNvPr id="3" name="Text Placeholder 2"/>
          <p:cNvSpPr>
            <a:spLocks noGrp="1"/>
          </p:cNvSpPr>
          <p:nvPr>
            <p:ph type="body" idx="1"/>
          </p:nvPr>
        </p:nvSpPr>
        <p:spPr>
          <a:xfrm>
            <a:off x="439391" y="1268760"/>
            <a:ext cx="8229600" cy="4525963"/>
          </a:xfrm>
          <a:prstGeom prst="rect">
            <a:avLst/>
          </a:prstGeom>
        </p:spPr>
        <p:txBody>
          <a:bodyPr vert="horz" lIns="91440" tIns="45720" rIns="91440" bIns="45720" rtlCol="0">
            <a:noAutofit/>
          </a:bodyPr>
          <a:lstStyle/>
          <a:p>
            <a:pPr lvl="0"/>
            <a:r>
              <a:rPr lang="en-US" dirty="0"/>
              <a:t>Click to edit Master text styles</a:t>
            </a:r>
          </a:p>
        </p:txBody>
      </p:sp>
      <p:sp>
        <p:nvSpPr>
          <p:cNvPr id="4" name="Date Placeholder 3"/>
          <p:cNvSpPr>
            <a:spLocks noGrp="1"/>
          </p:cNvSpPr>
          <p:nvPr>
            <p:ph type="dt" sz="half" idx="2"/>
          </p:nvPr>
        </p:nvSpPr>
        <p:spPr>
          <a:xfrm>
            <a:off x="401688" y="6105110"/>
            <a:ext cx="1296144" cy="353859"/>
          </a:xfrm>
          <a:prstGeom prst="rect">
            <a:avLst/>
          </a:prstGeom>
        </p:spPr>
        <p:txBody>
          <a:bodyPr vert="horz" lIns="91440" tIns="45720" rIns="91440" bIns="45720" rtlCol="0" anchor="ctr"/>
          <a:lstStyle>
            <a:lvl1pPr algn="l">
              <a:defRPr sz="1200" b="1">
                <a:solidFill>
                  <a:schemeClr val="tx2"/>
                </a:solidFill>
              </a:defRPr>
            </a:lvl1pPr>
          </a:lstStyle>
          <a:p>
            <a:r>
              <a:rPr lang="en-GB" dirty="0"/>
              <a:t>www.corc.uk.net</a:t>
            </a:r>
          </a:p>
        </p:txBody>
      </p:sp>
      <p:cxnSp>
        <p:nvCxnSpPr>
          <p:cNvPr id="11" name="Straight Connector 10"/>
          <p:cNvCxnSpPr/>
          <p:nvPr userDrawn="1"/>
        </p:nvCxnSpPr>
        <p:spPr>
          <a:xfrm flipH="1">
            <a:off x="0" y="5949280"/>
            <a:ext cx="9144000" cy="0"/>
          </a:xfrm>
          <a:prstGeom prst="line">
            <a:avLst/>
          </a:prstGeom>
          <a:ln>
            <a:solidFill>
              <a:schemeClr val="tx2"/>
            </a:solidFill>
          </a:ln>
        </p:spPr>
        <p:style>
          <a:lnRef idx="1">
            <a:schemeClr val="dk1"/>
          </a:lnRef>
          <a:fillRef idx="0">
            <a:schemeClr val="dk1"/>
          </a:fillRef>
          <a:effectRef idx="0">
            <a:schemeClr val="dk1"/>
          </a:effectRef>
          <a:fontRef idx="minor">
            <a:schemeClr val="tx1"/>
          </a:fontRef>
        </p:style>
      </p:cxnSp>
      <p:pic>
        <p:nvPicPr>
          <p:cNvPr id="5" name="Picture 2" descr="X:\Communications\Logos\CORC LOGO 2016 RGB.jp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7452320" y="6061373"/>
            <a:ext cx="1472362" cy="6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3688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70" r:id="rId5"/>
    <p:sldLayoutId id="2147483671" r:id="rId6"/>
    <p:sldLayoutId id="2147483672" r:id="rId7"/>
    <p:sldLayoutId id="2147483673" r:id="rId8"/>
    <p:sldLayoutId id="2147483675" r:id="rId9"/>
    <p:sldLayoutId id="2147483698" r:id="rId10"/>
  </p:sldLayoutIdLst>
  <p:txStyles>
    <p:titleStyle>
      <a:lvl1pPr algn="l" defTabSz="914400" rtl="0" eaLnBrk="1" latinLnBrk="0" hangingPunct="1">
        <a:spcBef>
          <a:spcPct val="0"/>
        </a:spcBef>
        <a:buNone/>
        <a:defRPr sz="4000" b="1" kern="1200">
          <a:solidFill>
            <a:schemeClr val="bg1"/>
          </a:solidFill>
          <a:latin typeface="+mj-lt"/>
          <a:ea typeface="+mj-ea"/>
          <a:cs typeface="+mj-cs"/>
        </a:defRPr>
      </a:lvl1pPr>
    </p:titleStyle>
    <p:bodyStyle>
      <a:lvl1pPr marL="342900" indent="-342900" algn="l" defTabSz="914400" rtl="0" eaLnBrk="1" latinLnBrk="0" hangingPunct="1">
        <a:spcBef>
          <a:spcPct val="20000"/>
        </a:spcBef>
        <a:buClr>
          <a:schemeClr val="accent1"/>
        </a:buClr>
        <a:buFont typeface="Arial" panose="020B0604020202020204"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Clr>
          <a:schemeClr val="accent1"/>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chemeClr val="accent1"/>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accent1"/>
        </a:buClr>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Clr>
          <a:schemeClr val="accent1"/>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30201" y="908050"/>
            <a:ext cx="8489950" cy="1296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330201" y="2708305"/>
            <a:ext cx="8489950" cy="34575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
        <p:nvSpPr>
          <p:cNvPr id="3078" name="Rectangle 6"/>
          <p:cNvSpPr>
            <a:spLocks noGrp="1" noChangeArrowheads="1"/>
          </p:cNvSpPr>
          <p:nvPr>
            <p:ph type="sldNum" sz="quarter" idx="4"/>
          </p:nvPr>
        </p:nvSpPr>
        <p:spPr bwMode="auto">
          <a:xfrm>
            <a:off x="7812088" y="6337300"/>
            <a:ext cx="100806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C828B695-C08D-4BED-BA7D-94DD7BCD5387}" type="slidenum">
              <a:rPr lang="en-US"/>
              <a:pPr>
                <a:defRPr/>
              </a:pPr>
              <a:t>‹#›</a:t>
            </a:fld>
            <a:endParaRPr lang="en-US" dirty="0"/>
          </a:p>
        </p:txBody>
      </p:sp>
      <p:grpSp>
        <p:nvGrpSpPr>
          <p:cNvPr id="1029" name="Group 8"/>
          <p:cNvGrpSpPr>
            <a:grpSpLocks/>
          </p:cNvGrpSpPr>
          <p:nvPr userDrawn="1"/>
        </p:nvGrpSpPr>
        <p:grpSpPr bwMode="auto">
          <a:xfrm>
            <a:off x="15" y="30"/>
            <a:ext cx="9147175" cy="620713"/>
            <a:chOff x="0" y="0"/>
            <a:chExt cx="9146739" cy="620124"/>
          </a:xfrm>
        </p:grpSpPr>
        <p:pic>
          <p:nvPicPr>
            <p:cNvPr id="1030" name="Picture 17" descr="MidBlue1024"/>
            <p:cNvPicPr>
              <a:picLocks noChangeAspect="1" noChangeArrowheads="1"/>
            </p:cNvPicPr>
            <p:nvPr userDrawn="1"/>
          </p:nvPicPr>
          <p:blipFill>
            <a:blip r:embed="rId13" cstate="print"/>
            <a:srcRect t="52071"/>
            <a:stretch>
              <a:fillRect/>
            </a:stretch>
          </p:blipFill>
          <p:spPr bwMode="auto">
            <a:xfrm>
              <a:off x="0" y="0"/>
              <a:ext cx="6086907" cy="620124"/>
            </a:xfrm>
            <a:prstGeom prst="rect">
              <a:avLst/>
            </a:prstGeom>
            <a:noFill/>
            <a:ln w="9525">
              <a:noFill/>
              <a:miter lim="800000"/>
              <a:headEnd/>
              <a:tailEnd/>
            </a:ln>
          </p:spPr>
        </p:pic>
        <p:pic>
          <p:nvPicPr>
            <p:cNvPr id="1031" name="Picture 17" descr="MidBlue1024"/>
            <p:cNvPicPr>
              <a:picLocks noChangeAspect="1" noChangeArrowheads="1"/>
            </p:cNvPicPr>
            <p:nvPr userDrawn="1"/>
          </p:nvPicPr>
          <p:blipFill>
            <a:blip r:embed="rId13" cstate="print"/>
            <a:srcRect t="52071"/>
            <a:stretch>
              <a:fillRect/>
            </a:stretch>
          </p:blipFill>
          <p:spPr bwMode="auto">
            <a:xfrm>
              <a:off x="3059832" y="0"/>
              <a:ext cx="6086907" cy="620124"/>
            </a:xfrm>
            <a:prstGeom prst="rect">
              <a:avLst/>
            </a:prstGeom>
            <a:noFill/>
            <a:ln w="9525">
              <a:noFill/>
              <a:miter lim="800000"/>
              <a:headEnd/>
              <a:tailEnd/>
            </a:ln>
          </p:spPr>
        </p:pic>
      </p:grpSp>
    </p:spTree>
    <p:extLst>
      <p:ext uri="{BB962C8B-B14F-4D97-AF65-F5344CB8AC3E}">
        <p14:creationId xmlns:p14="http://schemas.microsoft.com/office/powerpoint/2010/main" val="429279600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rtl="0" eaLnBrk="0" fontAlgn="base" hangingPunct="0">
        <a:spcBef>
          <a:spcPct val="0"/>
        </a:spcBef>
        <a:spcAft>
          <a:spcPct val="0"/>
        </a:spcAft>
        <a:defRPr sz="3000" b="1">
          <a:solidFill>
            <a:srgbClr val="5A1B31"/>
          </a:solidFill>
          <a:latin typeface="+mj-lt"/>
          <a:ea typeface="+mj-ea"/>
          <a:cs typeface="+mj-cs"/>
        </a:defRPr>
      </a:lvl1pPr>
      <a:lvl2pPr algn="l" rtl="0" eaLnBrk="0" fontAlgn="base" hangingPunct="0">
        <a:spcBef>
          <a:spcPct val="0"/>
        </a:spcBef>
        <a:spcAft>
          <a:spcPct val="0"/>
        </a:spcAft>
        <a:defRPr sz="3000" b="1">
          <a:solidFill>
            <a:srgbClr val="5A1B31"/>
          </a:solidFill>
          <a:latin typeface="Arial" charset="0"/>
        </a:defRPr>
      </a:lvl2pPr>
      <a:lvl3pPr algn="l" rtl="0" eaLnBrk="0" fontAlgn="base" hangingPunct="0">
        <a:spcBef>
          <a:spcPct val="0"/>
        </a:spcBef>
        <a:spcAft>
          <a:spcPct val="0"/>
        </a:spcAft>
        <a:defRPr sz="3000" b="1">
          <a:solidFill>
            <a:srgbClr val="5A1B31"/>
          </a:solidFill>
          <a:latin typeface="Arial" charset="0"/>
        </a:defRPr>
      </a:lvl3pPr>
      <a:lvl4pPr algn="l" rtl="0" eaLnBrk="0" fontAlgn="base" hangingPunct="0">
        <a:spcBef>
          <a:spcPct val="0"/>
        </a:spcBef>
        <a:spcAft>
          <a:spcPct val="0"/>
        </a:spcAft>
        <a:defRPr sz="3000" b="1">
          <a:solidFill>
            <a:srgbClr val="5A1B31"/>
          </a:solidFill>
          <a:latin typeface="Arial" charset="0"/>
        </a:defRPr>
      </a:lvl4pPr>
      <a:lvl5pPr algn="l" rtl="0" eaLnBrk="0" fontAlgn="base" hangingPunct="0">
        <a:spcBef>
          <a:spcPct val="0"/>
        </a:spcBef>
        <a:spcAft>
          <a:spcPct val="0"/>
        </a:spcAft>
        <a:defRPr sz="3000" b="1">
          <a:solidFill>
            <a:srgbClr val="5A1B31"/>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1729"/>
            <a:ext cx="9144000" cy="10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p:cNvSpPr>
            <a:spLocks noGrp="1"/>
          </p:cNvSpPr>
          <p:nvPr>
            <p:ph type="title"/>
          </p:nvPr>
        </p:nvSpPr>
        <p:spPr>
          <a:xfrm>
            <a:off x="457200" y="274638"/>
            <a:ext cx="8229600" cy="634082"/>
          </a:xfrm>
          <a:prstGeom prst="rect">
            <a:avLst/>
          </a:prstGeom>
        </p:spPr>
        <p:txBody>
          <a:bodyPr vert="horz" lIns="91440" tIns="45720" rIns="91440" bIns="45720" rtlCol="0" anchor="ctr">
            <a:normAutofit/>
          </a:bodyPr>
          <a:lstStyle/>
          <a:p>
            <a:r>
              <a:rPr lang="en-US" dirty="0"/>
              <a:t>Title</a:t>
            </a:r>
            <a:endParaRPr lang="en-GB" dirty="0"/>
          </a:p>
        </p:txBody>
      </p:sp>
      <p:sp>
        <p:nvSpPr>
          <p:cNvPr id="3" name="Text Placeholder 2"/>
          <p:cNvSpPr>
            <a:spLocks noGrp="1"/>
          </p:cNvSpPr>
          <p:nvPr>
            <p:ph type="body" idx="1"/>
          </p:nvPr>
        </p:nvSpPr>
        <p:spPr>
          <a:xfrm>
            <a:off x="439391" y="1268760"/>
            <a:ext cx="8229600" cy="452596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401688" y="6105110"/>
            <a:ext cx="1296144" cy="353859"/>
          </a:xfrm>
          <a:prstGeom prst="rect">
            <a:avLst/>
          </a:prstGeom>
        </p:spPr>
        <p:txBody>
          <a:bodyPr vert="horz" lIns="91440" tIns="45720" rIns="91440" bIns="45720" rtlCol="0" anchor="ctr"/>
          <a:lstStyle>
            <a:lvl1pPr algn="l">
              <a:defRPr sz="1200" b="1">
                <a:solidFill>
                  <a:schemeClr val="tx2"/>
                </a:solidFill>
              </a:defRPr>
            </a:lvl1pPr>
          </a:lstStyle>
          <a:p>
            <a:r>
              <a:rPr lang="en-GB" dirty="0"/>
              <a:t>www.corc.uk.net</a:t>
            </a:r>
          </a:p>
        </p:txBody>
      </p:sp>
      <p:cxnSp>
        <p:nvCxnSpPr>
          <p:cNvPr id="11" name="Straight Connector 10"/>
          <p:cNvCxnSpPr/>
          <p:nvPr/>
        </p:nvCxnSpPr>
        <p:spPr>
          <a:xfrm flipH="1">
            <a:off x="0" y="5949280"/>
            <a:ext cx="9144000" cy="0"/>
          </a:xfrm>
          <a:prstGeom prst="line">
            <a:avLst/>
          </a:prstGeom>
          <a:ln>
            <a:solidFill>
              <a:schemeClr val="tx2"/>
            </a:solidFill>
          </a:ln>
        </p:spPr>
        <p:style>
          <a:lnRef idx="1">
            <a:schemeClr val="dk1"/>
          </a:lnRef>
          <a:fillRef idx="0">
            <a:schemeClr val="dk1"/>
          </a:fillRef>
          <a:effectRef idx="0">
            <a:schemeClr val="dk1"/>
          </a:effectRef>
          <a:fontRef idx="minor">
            <a:schemeClr val="tx1"/>
          </a:fontRef>
        </p:style>
      </p:cxnSp>
      <p:pic>
        <p:nvPicPr>
          <p:cNvPr id="5" name="Picture 2" descr="X:\Communications\Logos\CORC LOGO 2016 RGB.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452320" y="6061373"/>
            <a:ext cx="1472362" cy="6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374037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Lst>
  <p:txStyles>
    <p:titleStyle>
      <a:lvl1pPr algn="l" defTabSz="914400" rtl="0" eaLnBrk="1" latinLnBrk="0" hangingPunct="1">
        <a:spcBef>
          <a:spcPct val="0"/>
        </a:spcBef>
        <a:buNone/>
        <a:defRPr sz="4000" b="1" kern="1200">
          <a:solidFill>
            <a:schemeClr val="bg1"/>
          </a:solidFill>
          <a:latin typeface="+mj-lt"/>
          <a:ea typeface="+mj-ea"/>
          <a:cs typeface="+mj-cs"/>
        </a:defRPr>
      </a:lvl1pPr>
    </p:titleStyle>
    <p:bodyStyle>
      <a:lvl1pPr marL="342900" indent="-342900" algn="l" defTabSz="914400" rtl="0" eaLnBrk="1" latinLnBrk="0" hangingPunct="1">
        <a:spcBef>
          <a:spcPct val="20000"/>
        </a:spcBef>
        <a:buClr>
          <a:schemeClr val="accent1"/>
        </a:buClr>
        <a:buFont typeface="Arial" panose="020B0604020202020204"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Clr>
          <a:schemeClr val="accent1"/>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chemeClr val="accent1"/>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accent1"/>
        </a:buClr>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Clr>
          <a:schemeClr val="accent1"/>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NUL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hyperlink" Target="http://www.menti.com/"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NULL"/><Relationship Id="rId5" Type="http://schemas.openxmlformats.org/officeDocument/2006/relationships/customXml" Target="../ink/ink1.xml"/><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2A739D-C55A-4C26-B6A2-290FC97984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575" t="-512" r="330" b="8441"/>
          <a:stretch/>
        </p:blipFill>
        <p:spPr>
          <a:xfrm>
            <a:off x="557302" y="116632"/>
            <a:ext cx="8194585" cy="5568368"/>
          </a:xfrm>
          <a:prstGeom prst="rect">
            <a:avLst/>
          </a:prstGeom>
          <a:effectLst>
            <a:outerShdw dist="50800" sx="1000" sy="1000" algn="ctr" rotWithShape="0">
              <a:srgbClr val="000000"/>
            </a:outerShdw>
          </a:effectLst>
        </p:spPr>
      </p:pic>
      <p:sp>
        <p:nvSpPr>
          <p:cNvPr id="10" name="Rectangle 9">
            <a:extLst>
              <a:ext uri="{FF2B5EF4-FFF2-40B4-BE49-F238E27FC236}">
                <a16:creationId xmlns:a16="http://schemas.microsoft.com/office/drawing/2014/main" id="{E4EB510F-98B4-470F-A5D0-8A9E631D31D5}"/>
              </a:ext>
            </a:extLst>
          </p:cNvPr>
          <p:cNvSpPr/>
          <p:nvPr/>
        </p:nvSpPr>
        <p:spPr>
          <a:xfrm>
            <a:off x="4684450" y="260648"/>
            <a:ext cx="3992006" cy="5328592"/>
          </a:xfrm>
          <a:prstGeom prst="rect">
            <a:avLst/>
          </a:prstGeom>
          <a:solidFill>
            <a:schemeClr val="bg1">
              <a:alpha val="32000"/>
            </a:schemeClr>
          </a:solid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A37FBD03-5B9D-46EC-B7D8-313585198689}"/>
              </a:ext>
            </a:extLst>
          </p:cNvPr>
          <p:cNvSpPr txBox="1"/>
          <p:nvPr/>
        </p:nvSpPr>
        <p:spPr>
          <a:xfrm>
            <a:off x="4890363" y="4957848"/>
            <a:ext cx="3657098" cy="492443"/>
          </a:xfrm>
          <a:prstGeom prst="rect">
            <a:avLst/>
          </a:prstGeom>
          <a:noFill/>
        </p:spPr>
        <p:txBody>
          <a:bodyPr wrap="square" rtlCol="0">
            <a:spAutoFit/>
          </a:bodyPr>
          <a:lstStyle/>
          <a:p>
            <a:endParaRPr lang="en-GB" sz="2600" b="1" dirty="0"/>
          </a:p>
        </p:txBody>
      </p:sp>
      <p:sp>
        <p:nvSpPr>
          <p:cNvPr id="3" name="Subtitle 2"/>
          <p:cNvSpPr>
            <a:spLocks noGrp="1"/>
          </p:cNvSpPr>
          <p:nvPr>
            <p:ph type="subTitle" idx="1"/>
          </p:nvPr>
        </p:nvSpPr>
        <p:spPr>
          <a:xfrm>
            <a:off x="4890363" y="487929"/>
            <a:ext cx="3580179" cy="3157095"/>
          </a:xfrm>
        </p:spPr>
        <p:txBody>
          <a:bodyPr>
            <a:normAutofit/>
          </a:bodyPr>
          <a:lstStyle/>
          <a:p>
            <a:r>
              <a:rPr lang="en-GB" b="1" dirty="0"/>
              <a:t>Should mental health services seek to cure mental ill health? </a:t>
            </a:r>
          </a:p>
          <a:p>
            <a:r>
              <a:rPr lang="en-GB" b="1" dirty="0"/>
              <a:t>If not, what are they there for?</a:t>
            </a:r>
          </a:p>
        </p:txBody>
      </p:sp>
      <p:sp>
        <p:nvSpPr>
          <p:cNvPr id="11" name="TextBox 10">
            <a:extLst>
              <a:ext uri="{FF2B5EF4-FFF2-40B4-BE49-F238E27FC236}">
                <a16:creationId xmlns:a16="http://schemas.microsoft.com/office/drawing/2014/main" id="{13B0B456-86DA-45DB-86AA-E8DB89D42C7B}"/>
              </a:ext>
            </a:extLst>
          </p:cNvPr>
          <p:cNvSpPr txBox="1"/>
          <p:nvPr/>
        </p:nvSpPr>
        <p:spPr>
          <a:xfrm>
            <a:off x="4890363" y="3608939"/>
            <a:ext cx="3657098" cy="954107"/>
          </a:xfrm>
          <a:prstGeom prst="rect">
            <a:avLst/>
          </a:prstGeom>
          <a:noFill/>
        </p:spPr>
        <p:txBody>
          <a:bodyPr wrap="square" rtlCol="0">
            <a:spAutoFit/>
          </a:bodyPr>
          <a:lstStyle/>
          <a:p>
            <a:r>
              <a:rPr lang="en-GB" sz="2800" b="1" dirty="0">
                <a:solidFill>
                  <a:schemeClr val="bg2"/>
                </a:solidFill>
              </a:rPr>
              <a:t>CORC Regional Seminar Series</a:t>
            </a:r>
          </a:p>
        </p:txBody>
      </p:sp>
    </p:spTree>
    <p:extLst>
      <p:ext uri="{BB962C8B-B14F-4D97-AF65-F5344CB8AC3E}">
        <p14:creationId xmlns:p14="http://schemas.microsoft.com/office/powerpoint/2010/main" val="11008492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2C59BA-5130-4470-A5D9-04D9171BBA4F}"/>
              </a:ext>
            </a:extLst>
          </p:cNvPr>
          <p:cNvSpPr>
            <a:spLocks noGrp="1"/>
          </p:cNvSpPr>
          <p:nvPr>
            <p:ph idx="1"/>
          </p:nvPr>
        </p:nvSpPr>
        <p:spPr>
          <a:xfrm>
            <a:off x="251520" y="1135285"/>
            <a:ext cx="8784976" cy="4597971"/>
          </a:xfrm>
        </p:spPr>
        <p:txBody>
          <a:bodyPr/>
          <a:lstStyle/>
          <a:p>
            <a:pPr marL="0" indent="0">
              <a:buNone/>
            </a:pPr>
            <a:r>
              <a:rPr lang="en-GB" sz="2000" dirty="0"/>
              <a:t>Schaefer, J. D., Caspi, A., Belsky, D. W., Harrington, H., </a:t>
            </a:r>
            <a:r>
              <a:rPr lang="en-GB" sz="2000" dirty="0" err="1"/>
              <a:t>Houts</a:t>
            </a:r>
            <a:r>
              <a:rPr lang="en-GB" sz="2000" dirty="0"/>
              <a:t>, R., Horwood, L. J., &amp; Moffitt, T. E. (2017). Enduring mental health: Prevalence and prediction. Journal of abnormal psychology, 126(2), 212. </a:t>
            </a:r>
          </a:p>
          <a:p>
            <a:pPr marL="0" indent="0">
              <a:buNone/>
            </a:pPr>
            <a:endParaRPr lang="en-GB" sz="1100" dirty="0"/>
          </a:p>
          <a:p>
            <a:r>
              <a:rPr lang="en-GB" sz="2800" dirty="0"/>
              <a:t>Based on life course trajectories for mental health over a 30 year period.  Involved six sweeps of data (988 people, 5-38 years old in NZ)</a:t>
            </a:r>
          </a:p>
          <a:p>
            <a:pPr marL="342900" lvl="1" indent="-342900">
              <a:buFont typeface="Arial" panose="020B0604020202020204" pitchFamily="34" charset="0"/>
              <a:buChar char="•"/>
            </a:pPr>
            <a:r>
              <a:rPr lang="en-GB" dirty="0">
                <a:solidFill>
                  <a:schemeClr val="tx2"/>
                </a:solidFill>
              </a:rPr>
              <a:t>17% enduring positive mental health</a:t>
            </a:r>
          </a:p>
          <a:p>
            <a:pPr marL="342900" lvl="1" indent="-342900">
              <a:buFont typeface="Arial" panose="020B0604020202020204" pitchFamily="34" charset="0"/>
              <a:buChar char="•"/>
            </a:pPr>
            <a:r>
              <a:rPr lang="en-GB" dirty="0">
                <a:solidFill>
                  <a:schemeClr val="tx2"/>
                </a:solidFill>
              </a:rPr>
              <a:t> 41% had mental health problems at only one or two sweeps</a:t>
            </a:r>
          </a:p>
          <a:p>
            <a:pPr marL="342900" lvl="1" indent="-342900">
              <a:buFont typeface="Arial" panose="020B0604020202020204" pitchFamily="34" charset="0"/>
              <a:buChar char="•"/>
            </a:pPr>
            <a:r>
              <a:rPr lang="en-GB" dirty="0">
                <a:solidFill>
                  <a:schemeClr val="tx2"/>
                </a:solidFill>
              </a:rPr>
              <a:t> 41% had mental health problems at more than 3 sweeps</a:t>
            </a:r>
          </a:p>
          <a:p>
            <a:endParaRPr lang="en-GB" sz="2800" dirty="0"/>
          </a:p>
        </p:txBody>
      </p:sp>
      <p:sp>
        <p:nvSpPr>
          <p:cNvPr id="3" name="Title 2">
            <a:extLst>
              <a:ext uri="{FF2B5EF4-FFF2-40B4-BE49-F238E27FC236}">
                <a16:creationId xmlns:a16="http://schemas.microsoft.com/office/drawing/2014/main" id="{BB3F1A6E-1D6F-45E3-AB51-96076C03346D}"/>
              </a:ext>
            </a:extLst>
          </p:cNvPr>
          <p:cNvSpPr>
            <a:spLocks noGrp="1"/>
          </p:cNvSpPr>
          <p:nvPr>
            <p:ph type="title"/>
          </p:nvPr>
        </p:nvSpPr>
        <p:spPr/>
        <p:txBody>
          <a:bodyPr>
            <a:normAutofit fontScale="90000"/>
          </a:bodyPr>
          <a:lstStyle/>
          <a:p>
            <a:r>
              <a:rPr lang="en-GB" dirty="0"/>
              <a:t>Learning from cohort data</a:t>
            </a:r>
          </a:p>
        </p:txBody>
      </p:sp>
      <p:pic>
        <p:nvPicPr>
          <p:cNvPr id="4" name="Audio 3">
            <a:hlinkClick r:id="" action="ppaction://media"/>
            <a:extLst>
              <a:ext uri="{FF2B5EF4-FFF2-40B4-BE49-F238E27FC236}">
                <a16:creationId xmlns:a16="http://schemas.microsoft.com/office/drawing/2014/main" id="{9AC5A24B-B399-40A1-98D9-FB0711BE5F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65961781"/>
      </p:ext>
    </p:extLst>
  </p:cSld>
  <p:clrMapOvr>
    <a:masterClrMapping/>
  </p:clrMapOvr>
  <mc:AlternateContent xmlns:mc="http://schemas.openxmlformats.org/markup-compatibility/2006" xmlns:p14="http://schemas.microsoft.com/office/powerpoint/2010/main">
    <mc:Choice Requires="p14">
      <p:transition spd="slow" p14:dur="2000" advTm="51795"/>
    </mc:Choice>
    <mc:Fallback xmlns="">
      <p:transition spd="slow" advTm="51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7A1B9F-19A0-403D-96AE-992CF231CC21}"/>
              </a:ext>
            </a:extLst>
          </p:cNvPr>
          <p:cNvSpPr>
            <a:spLocks noGrp="1"/>
          </p:cNvSpPr>
          <p:nvPr>
            <p:ph idx="1"/>
          </p:nvPr>
        </p:nvSpPr>
        <p:spPr>
          <a:xfrm>
            <a:off x="179512" y="1200248"/>
            <a:ext cx="8964488" cy="4597971"/>
          </a:xfrm>
        </p:spPr>
        <p:txBody>
          <a:bodyPr/>
          <a:lstStyle/>
          <a:p>
            <a:pPr marL="0" indent="0">
              <a:lnSpc>
                <a:spcPct val="115000"/>
              </a:lnSpc>
              <a:spcAft>
                <a:spcPts val="0"/>
              </a:spcAft>
              <a:buNone/>
            </a:pPr>
            <a:r>
              <a:rPr lang="en-GB" sz="2000" dirty="0">
                <a:latin typeface="Calibri" panose="020F0502020204030204" pitchFamily="34" charset="0"/>
                <a:ea typeface="Calibri" panose="020F0502020204030204" pitchFamily="34" charset="0"/>
                <a:cs typeface="Times New Roman" panose="02020603050405020304" pitchFamily="18" charset="0"/>
              </a:rPr>
              <a:t>Whiteford HA, Harris MG, McKeon G, Baxter A, Pennell C, </a:t>
            </a:r>
            <a:r>
              <a:rPr lang="en-GB" sz="2000" dirty="0" err="1">
                <a:latin typeface="Calibri" panose="020F0502020204030204" pitchFamily="34" charset="0"/>
                <a:ea typeface="Calibri" panose="020F0502020204030204" pitchFamily="34" charset="0"/>
                <a:cs typeface="Times New Roman" panose="02020603050405020304" pitchFamily="18" charset="0"/>
              </a:rPr>
              <a:t>Barendregt</a:t>
            </a:r>
            <a:r>
              <a:rPr lang="en-GB" sz="2000" dirty="0">
                <a:latin typeface="Calibri" panose="020F0502020204030204" pitchFamily="34" charset="0"/>
                <a:ea typeface="Calibri" panose="020F0502020204030204" pitchFamily="34" charset="0"/>
                <a:cs typeface="Times New Roman" panose="02020603050405020304" pitchFamily="18" charset="0"/>
              </a:rPr>
              <a:t> JJ, et al. Estimating remission from untreated major depression: a systematic review and meta-analysis. Psychological medicine. 2013;43(8):1569-85.</a:t>
            </a:r>
          </a:p>
          <a:p>
            <a:pPr marL="0" indent="0">
              <a:lnSpc>
                <a:spcPct val="115000"/>
              </a:lnSpc>
              <a:spcAft>
                <a:spcPts val="0"/>
              </a:spcAft>
              <a:buNone/>
            </a:pPr>
            <a:endParaRPr lang="en-GB" sz="1000" dirty="0">
              <a:latin typeface="Calibri" panose="020F0502020204030204" pitchFamily="34" charset="0"/>
              <a:ea typeface="Calibri" panose="020F0502020204030204" pitchFamily="34" charset="0"/>
              <a:cs typeface="Times New Roman" panose="02020603050405020304" pitchFamily="18" charset="0"/>
            </a:endParaRPr>
          </a:p>
          <a:p>
            <a:r>
              <a:rPr lang="en-GB" sz="2800" dirty="0"/>
              <a:t>Using a waitlist control may artificially inflate the perceived impact of treatment</a:t>
            </a:r>
          </a:p>
          <a:p>
            <a:pPr>
              <a:spcAft>
                <a:spcPts val="0"/>
              </a:spcAft>
            </a:pPr>
            <a:r>
              <a:rPr lang="en-GB" sz="2800" dirty="0"/>
              <a:t>Spontaneous rates of remission for young people were around 48% </a:t>
            </a:r>
          </a:p>
          <a:p>
            <a:pPr>
              <a:spcAft>
                <a:spcPts val="0"/>
              </a:spcAft>
            </a:pPr>
            <a:r>
              <a:rPr lang="en-GB" sz="2800" dirty="0"/>
              <a:t>Compared to adults, children and adolescents were more likely to achieve remission without treatment, and to achieve it faster. </a:t>
            </a:r>
          </a:p>
          <a:p>
            <a:pPr>
              <a:lnSpc>
                <a:spcPct val="115000"/>
              </a:lnSpc>
              <a:spcAft>
                <a:spcPts val="0"/>
              </a:spcAft>
            </a:pPr>
            <a:endParaRPr lang="en-GB" sz="2400" dirty="0">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3" name="Title 2">
            <a:extLst>
              <a:ext uri="{FF2B5EF4-FFF2-40B4-BE49-F238E27FC236}">
                <a16:creationId xmlns:a16="http://schemas.microsoft.com/office/drawing/2014/main" id="{6BD85B8F-CC7F-4843-8ADD-DEF09230D8C9}"/>
              </a:ext>
            </a:extLst>
          </p:cNvPr>
          <p:cNvSpPr>
            <a:spLocks noGrp="1"/>
          </p:cNvSpPr>
          <p:nvPr>
            <p:ph type="title"/>
          </p:nvPr>
        </p:nvSpPr>
        <p:spPr>
          <a:xfrm>
            <a:off x="457200" y="188640"/>
            <a:ext cx="8507288" cy="720080"/>
          </a:xfrm>
        </p:spPr>
        <p:txBody>
          <a:bodyPr>
            <a:normAutofit/>
          </a:bodyPr>
          <a:lstStyle/>
          <a:p>
            <a:r>
              <a:rPr lang="en-GB" dirty="0"/>
              <a:t>Learning from remission rates</a:t>
            </a:r>
          </a:p>
        </p:txBody>
      </p:sp>
      <p:pic>
        <p:nvPicPr>
          <p:cNvPr id="4" name="Audio 3">
            <a:hlinkClick r:id="" action="ppaction://media"/>
            <a:extLst>
              <a:ext uri="{FF2B5EF4-FFF2-40B4-BE49-F238E27FC236}">
                <a16:creationId xmlns:a16="http://schemas.microsoft.com/office/drawing/2014/main" id="{3E482DD9-155B-4100-9F5D-254DE7DE7D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63948580"/>
      </p:ext>
    </p:extLst>
  </p:cSld>
  <p:clrMapOvr>
    <a:masterClrMapping/>
  </p:clrMapOvr>
  <mc:AlternateContent xmlns:mc="http://schemas.openxmlformats.org/markup-compatibility/2006" xmlns:p14="http://schemas.microsoft.com/office/powerpoint/2010/main">
    <mc:Choice Requires="p14">
      <p:transition spd="slow" p14:dur="2000" advTm="27496"/>
    </mc:Choice>
    <mc:Fallback xmlns="">
      <p:transition spd="slow" advTm="27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474DA65-8172-4426-BD71-F4DF895F8AE6}"/>
              </a:ext>
            </a:extLst>
          </p:cNvPr>
          <p:cNvSpPr>
            <a:spLocks noGrp="1"/>
          </p:cNvSpPr>
          <p:nvPr>
            <p:ph idx="1"/>
          </p:nvPr>
        </p:nvSpPr>
        <p:spPr>
          <a:xfrm>
            <a:off x="395536" y="1196752"/>
            <a:ext cx="8424936" cy="4597971"/>
          </a:xfrm>
        </p:spPr>
        <p:txBody>
          <a:bodyPr/>
          <a:lstStyle/>
          <a:p>
            <a:pPr marL="0" indent="0">
              <a:buNone/>
            </a:pPr>
            <a:r>
              <a:rPr lang="en-GB" sz="2000" dirty="0"/>
              <a:t>Weisz JR, </a:t>
            </a:r>
            <a:r>
              <a:rPr lang="en-GB" sz="2000" dirty="0" err="1"/>
              <a:t>Kuppens</a:t>
            </a:r>
            <a:r>
              <a:rPr lang="en-GB" sz="2000" dirty="0"/>
              <a:t> S, Ng MY, </a:t>
            </a:r>
            <a:r>
              <a:rPr lang="en-GB" sz="2000" dirty="0" err="1"/>
              <a:t>Eckshtain</a:t>
            </a:r>
            <a:r>
              <a:rPr lang="en-GB" sz="2000" dirty="0"/>
              <a:t> D, </a:t>
            </a:r>
            <a:r>
              <a:rPr lang="en-GB" sz="2000" dirty="0" err="1"/>
              <a:t>Ugueto</a:t>
            </a:r>
            <a:r>
              <a:rPr lang="en-GB" sz="2000" dirty="0"/>
              <a:t> AM, Vaughn-</a:t>
            </a:r>
            <a:r>
              <a:rPr lang="en-GB" sz="2000" dirty="0" err="1"/>
              <a:t>Coaxum</a:t>
            </a:r>
            <a:r>
              <a:rPr lang="en-GB" sz="2000" dirty="0"/>
              <a:t> R, et al. What five decades of research tells us about the effects of youth psychological therapy: A multilevel meta-analysis and implications for science and practice. American Psychologist. 2017;72(2):79-117.</a:t>
            </a:r>
          </a:p>
          <a:p>
            <a:endParaRPr lang="en-GB" sz="1800" dirty="0"/>
          </a:p>
          <a:p>
            <a:r>
              <a:rPr lang="en-GB" sz="2800" dirty="0"/>
              <a:t>There were statistically moderate gains from specific manualised treatments when compared to waitlist controls</a:t>
            </a:r>
          </a:p>
          <a:p>
            <a:r>
              <a:rPr lang="en-GB" sz="2800" dirty="0"/>
              <a:t>The gains were less when a specific manualised treatment was compared treatment to routine care  (treatment as usual)</a:t>
            </a:r>
          </a:p>
          <a:p>
            <a:endParaRPr lang="en-GB" sz="2800" dirty="0"/>
          </a:p>
        </p:txBody>
      </p:sp>
      <p:sp>
        <p:nvSpPr>
          <p:cNvPr id="3" name="Title 2">
            <a:extLst>
              <a:ext uri="{FF2B5EF4-FFF2-40B4-BE49-F238E27FC236}">
                <a16:creationId xmlns:a16="http://schemas.microsoft.com/office/drawing/2014/main" id="{BDBEB81E-D8F0-4047-8B54-27C2E259F93D}"/>
              </a:ext>
            </a:extLst>
          </p:cNvPr>
          <p:cNvSpPr>
            <a:spLocks noGrp="1"/>
          </p:cNvSpPr>
          <p:nvPr>
            <p:ph type="title"/>
          </p:nvPr>
        </p:nvSpPr>
        <p:spPr/>
        <p:txBody>
          <a:bodyPr>
            <a:normAutofit fontScale="90000"/>
          </a:bodyPr>
          <a:lstStyle/>
          <a:p>
            <a:r>
              <a:rPr lang="en-GB" dirty="0"/>
              <a:t>Learning from RCTs</a:t>
            </a:r>
          </a:p>
        </p:txBody>
      </p:sp>
      <p:pic>
        <p:nvPicPr>
          <p:cNvPr id="4" name="Audio 3">
            <a:hlinkClick r:id="" action="ppaction://media"/>
            <a:extLst>
              <a:ext uri="{FF2B5EF4-FFF2-40B4-BE49-F238E27FC236}">
                <a16:creationId xmlns:a16="http://schemas.microsoft.com/office/drawing/2014/main" id="{9316FFFD-0721-40E2-AFE6-2B60DD6B10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83158452"/>
      </p:ext>
    </p:extLst>
  </p:cSld>
  <p:clrMapOvr>
    <a:masterClrMapping/>
  </p:clrMapOvr>
  <mc:AlternateContent xmlns:mc="http://schemas.openxmlformats.org/markup-compatibility/2006" xmlns:p14="http://schemas.microsoft.com/office/powerpoint/2010/main">
    <mc:Choice Requires="p14">
      <p:transition spd="slow" p14:dur="2000" advTm="44769"/>
    </mc:Choice>
    <mc:Fallback xmlns="">
      <p:transition spd="slow" advTm="44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6B9A775-1EAE-4971-B8B4-DDEF1336FB84}"/>
              </a:ext>
            </a:extLst>
          </p:cNvPr>
          <p:cNvSpPr>
            <a:spLocks noGrp="1"/>
          </p:cNvSpPr>
          <p:nvPr>
            <p:ph idx="1"/>
          </p:nvPr>
        </p:nvSpPr>
        <p:spPr>
          <a:xfrm>
            <a:off x="251520" y="1268760"/>
            <a:ext cx="8856984" cy="4597971"/>
          </a:xfrm>
        </p:spPr>
        <p:txBody>
          <a:bodyPr/>
          <a:lstStyle/>
          <a:p>
            <a:pPr marL="0" indent="0">
              <a:buNone/>
            </a:pPr>
            <a:r>
              <a:rPr lang="en-GB" sz="2000" dirty="0"/>
              <a:t>Neufeld SA, Dunn VJ, Jones PB, </a:t>
            </a:r>
            <a:r>
              <a:rPr lang="en-GB" sz="2000" dirty="0" err="1"/>
              <a:t>Croudace</a:t>
            </a:r>
            <a:r>
              <a:rPr lang="en-GB" sz="2000" dirty="0"/>
              <a:t> TJ, Goodyer IM. Reduction in adolescent depression after contact with mental health services: a longitudinal cohort study in the UK. The Lancet Psychiatry. 2017.</a:t>
            </a:r>
          </a:p>
          <a:p>
            <a:endParaRPr lang="en-GB" sz="1200" dirty="0"/>
          </a:p>
          <a:p>
            <a:r>
              <a:rPr lang="en-GB" sz="2600" dirty="0"/>
              <a:t>Based on a sample of depressed UK adolescents</a:t>
            </a:r>
          </a:p>
          <a:p>
            <a:r>
              <a:rPr lang="en-GB" sz="2600" dirty="0"/>
              <a:t>Compared those who had contact with help (GP, community and specialist services) with a ‘no treatment’ sample</a:t>
            </a:r>
          </a:p>
          <a:p>
            <a:r>
              <a:rPr lang="en-GB" sz="2600" dirty="0"/>
              <a:t>Outcomes were not distinguishable at 1 year follow up </a:t>
            </a:r>
          </a:p>
          <a:p>
            <a:r>
              <a:rPr lang="en-GB" sz="2600" dirty="0"/>
              <a:t>At 2 year follow up, both groups were below the clinical threshold.  Those who had received help were not statistically distinguishable from those that had no problems in the first place.</a:t>
            </a:r>
          </a:p>
        </p:txBody>
      </p:sp>
      <p:sp>
        <p:nvSpPr>
          <p:cNvPr id="3" name="Title 2">
            <a:extLst>
              <a:ext uri="{FF2B5EF4-FFF2-40B4-BE49-F238E27FC236}">
                <a16:creationId xmlns:a16="http://schemas.microsoft.com/office/drawing/2014/main" id="{E1930E26-FFB5-4735-BDE7-9BD3E9C14136}"/>
              </a:ext>
            </a:extLst>
          </p:cNvPr>
          <p:cNvSpPr>
            <a:spLocks noGrp="1"/>
          </p:cNvSpPr>
          <p:nvPr>
            <p:ph type="title"/>
          </p:nvPr>
        </p:nvSpPr>
        <p:spPr/>
        <p:txBody>
          <a:bodyPr>
            <a:normAutofit fontScale="90000"/>
          </a:bodyPr>
          <a:lstStyle/>
          <a:p>
            <a:r>
              <a:rPr lang="en-GB" dirty="0"/>
              <a:t>Learning from prospective data</a:t>
            </a:r>
          </a:p>
        </p:txBody>
      </p:sp>
      <p:pic>
        <p:nvPicPr>
          <p:cNvPr id="4" name="Audio 3">
            <a:hlinkClick r:id="" action="ppaction://media"/>
            <a:extLst>
              <a:ext uri="{FF2B5EF4-FFF2-40B4-BE49-F238E27FC236}">
                <a16:creationId xmlns:a16="http://schemas.microsoft.com/office/drawing/2014/main" id="{A2BAD7F0-69F1-4C2E-8663-5E05222366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31166064"/>
      </p:ext>
    </p:extLst>
  </p:cSld>
  <p:clrMapOvr>
    <a:masterClrMapping/>
  </p:clrMapOvr>
  <mc:AlternateContent xmlns:mc="http://schemas.openxmlformats.org/markup-compatibility/2006" xmlns:p14="http://schemas.microsoft.com/office/powerpoint/2010/main">
    <mc:Choice Requires="p14">
      <p:transition spd="slow" p14:dur="2000" advTm="51862"/>
    </mc:Choice>
    <mc:Fallback xmlns="">
      <p:transition spd="slow" advTm="51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29BF90-B778-49E7-9F1C-5826C5777644}"/>
              </a:ext>
            </a:extLst>
          </p:cNvPr>
          <p:cNvSpPr>
            <a:spLocks noGrp="1"/>
          </p:cNvSpPr>
          <p:nvPr>
            <p:ph type="title"/>
          </p:nvPr>
        </p:nvSpPr>
        <p:spPr>
          <a:xfrm>
            <a:off x="251520" y="274638"/>
            <a:ext cx="8435280" cy="634082"/>
          </a:xfrm>
        </p:spPr>
        <p:txBody>
          <a:bodyPr>
            <a:normAutofit fontScale="90000"/>
          </a:bodyPr>
          <a:lstStyle/>
          <a:p>
            <a:r>
              <a:rPr lang="en-GB" dirty="0"/>
              <a:t>Learning from CORC analysis CYP IAPT data</a:t>
            </a:r>
          </a:p>
        </p:txBody>
      </p:sp>
      <p:sp>
        <p:nvSpPr>
          <p:cNvPr id="2" name="TextBox 1">
            <a:extLst>
              <a:ext uri="{FF2B5EF4-FFF2-40B4-BE49-F238E27FC236}">
                <a16:creationId xmlns:a16="http://schemas.microsoft.com/office/drawing/2014/main" id="{58019681-7654-4E47-845A-FEDA90A2184A}"/>
              </a:ext>
            </a:extLst>
          </p:cNvPr>
          <p:cNvSpPr txBox="1"/>
          <p:nvPr/>
        </p:nvSpPr>
        <p:spPr>
          <a:xfrm>
            <a:off x="251520" y="1045185"/>
            <a:ext cx="8435280" cy="1015663"/>
          </a:xfrm>
          <a:prstGeom prst="rect">
            <a:avLst/>
          </a:prstGeom>
          <a:solidFill>
            <a:schemeClr val="bg1"/>
          </a:solidFill>
        </p:spPr>
        <p:txBody>
          <a:bodyPr wrap="square" rtlCol="0">
            <a:spAutoFit/>
          </a:bodyPr>
          <a:lstStyle/>
          <a:p>
            <a:pPr lvl="0">
              <a:spcAft>
                <a:spcPts val="0"/>
              </a:spcAft>
            </a:pPr>
            <a:r>
              <a:rPr lang="en-GB" sz="2000" dirty="0">
                <a:solidFill>
                  <a:schemeClr val="tx2"/>
                </a:solidFill>
              </a:rPr>
              <a:t>Wolpert, M., Jacob, J., </a:t>
            </a:r>
            <a:r>
              <a:rPr lang="en-GB" sz="2000" dirty="0" err="1">
                <a:solidFill>
                  <a:schemeClr val="tx2"/>
                </a:solidFill>
              </a:rPr>
              <a:t>Napoleone</a:t>
            </a:r>
            <a:r>
              <a:rPr lang="en-GB" sz="2000" dirty="0">
                <a:solidFill>
                  <a:schemeClr val="tx2"/>
                </a:solidFill>
              </a:rPr>
              <a:t>, E., Whale, A., Calderon, A., </a:t>
            </a:r>
            <a:r>
              <a:rPr lang="en-GB" sz="2000" dirty="0" err="1">
                <a:solidFill>
                  <a:schemeClr val="tx2"/>
                </a:solidFill>
              </a:rPr>
              <a:t>Edbrooke</a:t>
            </a:r>
            <a:r>
              <a:rPr lang="en-GB" sz="2000" dirty="0">
                <a:solidFill>
                  <a:schemeClr val="tx2"/>
                </a:solidFill>
              </a:rPr>
              <a:t>-Childs, J. (2016). Child- and Parent-reported Outcomes and Experience from Child and Young People’s Mental Health Services 2011–2015”. London, CAMHS Press.</a:t>
            </a:r>
            <a:r>
              <a:rPr lang="en-GB" sz="2000" dirty="0"/>
              <a:t> </a:t>
            </a:r>
          </a:p>
        </p:txBody>
      </p:sp>
      <p:graphicFrame>
        <p:nvGraphicFramePr>
          <p:cNvPr id="7" name="Table 6">
            <a:extLst>
              <a:ext uri="{FF2B5EF4-FFF2-40B4-BE49-F238E27FC236}">
                <a16:creationId xmlns:a16="http://schemas.microsoft.com/office/drawing/2014/main" id="{8B701147-29F3-44E8-9C26-40A8528F60EC}"/>
              </a:ext>
            </a:extLst>
          </p:cNvPr>
          <p:cNvGraphicFramePr>
            <a:graphicFrameLocks noGrp="1"/>
          </p:cNvGraphicFramePr>
          <p:nvPr>
            <p:extLst>
              <p:ext uri="{D42A27DB-BD31-4B8C-83A1-F6EECF244321}">
                <p14:modId xmlns:p14="http://schemas.microsoft.com/office/powerpoint/2010/main" val="444146245"/>
              </p:ext>
            </p:extLst>
          </p:nvPr>
        </p:nvGraphicFramePr>
        <p:xfrm>
          <a:off x="503548" y="2208624"/>
          <a:ext cx="7931223" cy="3596640"/>
        </p:xfrm>
        <a:graphic>
          <a:graphicData uri="http://schemas.openxmlformats.org/drawingml/2006/table">
            <a:tbl>
              <a:tblPr firstRow="1" bandRow="1">
                <a:tableStyleId>{5C22544A-7EE6-4342-B048-85BDC9FD1C3A}</a:tableStyleId>
              </a:tblPr>
              <a:tblGrid>
                <a:gridCol w="3888432">
                  <a:extLst>
                    <a:ext uri="{9D8B030D-6E8A-4147-A177-3AD203B41FA5}">
                      <a16:colId xmlns:a16="http://schemas.microsoft.com/office/drawing/2014/main" val="1269497645"/>
                    </a:ext>
                  </a:extLst>
                </a:gridCol>
                <a:gridCol w="1008112">
                  <a:extLst>
                    <a:ext uri="{9D8B030D-6E8A-4147-A177-3AD203B41FA5}">
                      <a16:colId xmlns:a16="http://schemas.microsoft.com/office/drawing/2014/main" val="2729845654"/>
                    </a:ext>
                  </a:extLst>
                </a:gridCol>
                <a:gridCol w="3034679">
                  <a:extLst>
                    <a:ext uri="{9D8B030D-6E8A-4147-A177-3AD203B41FA5}">
                      <a16:colId xmlns:a16="http://schemas.microsoft.com/office/drawing/2014/main" val="3703077215"/>
                    </a:ext>
                  </a:extLst>
                </a:gridCol>
              </a:tblGrid>
              <a:tr h="370840">
                <a:tc>
                  <a:txBody>
                    <a:bodyPr/>
                    <a:lstStyle/>
                    <a:p>
                      <a:r>
                        <a:rPr lang="en-GB" sz="1600" dirty="0"/>
                        <a:t>Indicator</a:t>
                      </a:r>
                    </a:p>
                  </a:txBody>
                  <a:tcPr/>
                </a:tc>
                <a:tc>
                  <a:txBody>
                    <a:bodyPr/>
                    <a:lstStyle/>
                    <a:p>
                      <a:r>
                        <a:rPr lang="en-GB" sz="1600" dirty="0"/>
                        <a:t>N</a:t>
                      </a:r>
                    </a:p>
                  </a:txBody>
                  <a:tcPr/>
                </a:tc>
                <a:tc>
                  <a:txBody>
                    <a:bodyPr/>
                    <a:lstStyle/>
                    <a:p>
                      <a:pPr algn="ctr"/>
                      <a:r>
                        <a:rPr lang="en-GB" sz="1600" dirty="0"/>
                        <a:t>% of paired clinical sample</a:t>
                      </a:r>
                    </a:p>
                    <a:p>
                      <a:pPr algn="ctr"/>
                      <a:r>
                        <a:rPr lang="en-GB" sz="1400" dirty="0"/>
                        <a:t>(95% Margin of Error)</a:t>
                      </a:r>
                    </a:p>
                  </a:txBody>
                  <a:tcPr/>
                </a:tc>
                <a:extLst>
                  <a:ext uri="{0D108BD9-81ED-4DB2-BD59-A6C34878D82A}">
                    <a16:rowId xmlns:a16="http://schemas.microsoft.com/office/drawing/2014/main" val="2518567253"/>
                  </a:ext>
                </a:extLst>
              </a:tr>
              <a:tr h="370840">
                <a:tc>
                  <a:txBody>
                    <a:bodyPr/>
                    <a:lstStyle/>
                    <a:p>
                      <a:r>
                        <a:rPr lang="en-GB" sz="1800" dirty="0"/>
                        <a:t>Recovery</a:t>
                      </a:r>
                    </a:p>
                  </a:txBody>
                  <a:tcPr/>
                </a:tc>
                <a:tc>
                  <a:txBody>
                    <a:bodyPr/>
                    <a:lstStyle/>
                    <a:p>
                      <a:r>
                        <a:rPr lang="en-GB" sz="1800" dirty="0"/>
                        <a:t>2117</a:t>
                      </a:r>
                    </a:p>
                  </a:txBody>
                  <a:tcPr/>
                </a:tc>
                <a:tc>
                  <a:txBody>
                    <a:bodyPr/>
                    <a:lstStyle/>
                    <a:p>
                      <a:pPr algn="ctr"/>
                      <a:r>
                        <a:rPr lang="en-GB" sz="1800" dirty="0"/>
                        <a:t>36%</a:t>
                      </a:r>
                    </a:p>
                    <a:p>
                      <a:pPr algn="ctr"/>
                      <a:r>
                        <a:rPr lang="en-GB" sz="1600" dirty="0"/>
                        <a:t>(35% - 37%)</a:t>
                      </a:r>
                    </a:p>
                  </a:txBody>
                  <a:tcPr/>
                </a:tc>
                <a:extLst>
                  <a:ext uri="{0D108BD9-81ED-4DB2-BD59-A6C34878D82A}">
                    <a16:rowId xmlns:a16="http://schemas.microsoft.com/office/drawing/2014/main" val="1824633575"/>
                  </a:ext>
                </a:extLst>
              </a:tr>
              <a:tr h="370840">
                <a:tc>
                  <a:txBody>
                    <a:bodyPr/>
                    <a:lstStyle/>
                    <a:p>
                      <a:r>
                        <a:rPr lang="en-GB" sz="1800" dirty="0"/>
                        <a:t>Reliable improvement</a:t>
                      </a:r>
                    </a:p>
                  </a:txBody>
                  <a:tcPr/>
                </a:tc>
                <a:tc>
                  <a:txBody>
                    <a:bodyPr/>
                    <a:lstStyle/>
                    <a:p>
                      <a:r>
                        <a:rPr lang="en-GB" sz="1800" dirty="0"/>
                        <a:t>3056</a:t>
                      </a:r>
                    </a:p>
                  </a:txBody>
                  <a:tcPr/>
                </a:tc>
                <a:tc>
                  <a:txBody>
                    <a:bodyPr/>
                    <a:lstStyle/>
                    <a:p>
                      <a:pPr algn="ctr"/>
                      <a:r>
                        <a:rPr lang="en-GB" sz="1800" dirty="0"/>
                        <a:t>52%</a:t>
                      </a:r>
                    </a:p>
                    <a:p>
                      <a:pPr algn="ctr"/>
                      <a:r>
                        <a:rPr lang="en-GB" sz="1600" dirty="0"/>
                        <a:t>(51% - 53%</a:t>
                      </a:r>
                    </a:p>
                  </a:txBody>
                  <a:tcPr/>
                </a:tc>
                <a:extLst>
                  <a:ext uri="{0D108BD9-81ED-4DB2-BD59-A6C34878D82A}">
                    <a16:rowId xmlns:a16="http://schemas.microsoft.com/office/drawing/2014/main" val="1201837533"/>
                  </a:ext>
                </a:extLst>
              </a:tr>
              <a:tr h="370840">
                <a:tc>
                  <a:txBody>
                    <a:bodyPr/>
                    <a:lstStyle/>
                    <a:p>
                      <a:r>
                        <a:rPr lang="en-GB" sz="1800" dirty="0"/>
                        <a:t>No reliable change</a:t>
                      </a:r>
                    </a:p>
                  </a:txBody>
                  <a:tcPr/>
                </a:tc>
                <a:tc>
                  <a:txBody>
                    <a:bodyPr/>
                    <a:lstStyle/>
                    <a:p>
                      <a:r>
                        <a:rPr lang="en-GB" sz="1800" dirty="0"/>
                        <a:t>2223</a:t>
                      </a:r>
                    </a:p>
                  </a:txBody>
                  <a:tcPr/>
                </a:tc>
                <a:tc>
                  <a:txBody>
                    <a:bodyPr/>
                    <a:lstStyle/>
                    <a:p>
                      <a:pPr algn="ctr"/>
                      <a:r>
                        <a:rPr lang="en-GB" sz="1800" dirty="0"/>
                        <a:t>38%</a:t>
                      </a:r>
                    </a:p>
                    <a:p>
                      <a:pPr algn="ctr"/>
                      <a:r>
                        <a:rPr lang="en-GB" sz="1600" dirty="0"/>
                        <a:t>(36% - 39%)</a:t>
                      </a:r>
                    </a:p>
                  </a:txBody>
                  <a:tcPr/>
                </a:tc>
                <a:extLst>
                  <a:ext uri="{0D108BD9-81ED-4DB2-BD59-A6C34878D82A}">
                    <a16:rowId xmlns:a16="http://schemas.microsoft.com/office/drawing/2014/main" val="1670214241"/>
                  </a:ext>
                </a:extLst>
              </a:tr>
              <a:tr h="370840">
                <a:tc>
                  <a:txBody>
                    <a:bodyPr/>
                    <a:lstStyle/>
                    <a:p>
                      <a:r>
                        <a:rPr lang="en-GB" sz="1800" dirty="0"/>
                        <a:t>Reliable deterioration</a:t>
                      </a:r>
                    </a:p>
                  </a:txBody>
                  <a:tcPr/>
                </a:tc>
                <a:tc>
                  <a:txBody>
                    <a:bodyPr/>
                    <a:lstStyle/>
                    <a:p>
                      <a:r>
                        <a:rPr lang="en-GB" sz="1800" dirty="0"/>
                        <a:t>617</a:t>
                      </a:r>
                    </a:p>
                  </a:txBody>
                  <a:tcPr/>
                </a:tc>
                <a:tc>
                  <a:txBody>
                    <a:bodyPr/>
                    <a:lstStyle/>
                    <a:p>
                      <a:pPr algn="ctr"/>
                      <a:r>
                        <a:rPr lang="en-GB" sz="1800" dirty="0"/>
                        <a:t>11%</a:t>
                      </a:r>
                    </a:p>
                    <a:p>
                      <a:pPr algn="ctr"/>
                      <a:r>
                        <a:rPr lang="en-GB" sz="1600" dirty="0"/>
                        <a:t>(9% – 12%)</a:t>
                      </a:r>
                    </a:p>
                  </a:txBody>
                  <a:tcPr/>
                </a:tc>
                <a:extLst>
                  <a:ext uri="{0D108BD9-81ED-4DB2-BD59-A6C34878D82A}">
                    <a16:rowId xmlns:a16="http://schemas.microsoft.com/office/drawing/2014/main" val="3826099649"/>
                  </a:ext>
                </a:extLst>
              </a:tr>
              <a:tr h="370840">
                <a:tc>
                  <a:txBody>
                    <a:bodyPr/>
                    <a:lstStyle/>
                    <a:p>
                      <a:r>
                        <a:rPr lang="en-GB" sz="1800" dirty="0"/>
                        <a:t>Reliable recovery</a:t>
                      </a:r>
                    </a:p>
                  </a:txBody>
                  <a:tcPr/>
                </a:tc>
                <a:tc>
                  <a:txBody>
                    <a:bodyPr/>
                    <a:lstStyle/>
                    <a:p>
                      <a:r>
                        <a:rPr lang="en-GB" sz="1800" dirty="0"/>
                        <a:t>1569</a:t>
                      </a:r>
                    </a:p>
                  </a:txBody>
                  <a:tcPr/>
                </a:tc>
                <a:tc>
                  <a:txBody>
                    <a:bodyPr/>
                    <a:lstStyle/>
                    <a:p>
                      <a:pPr algn="ctr"/>
                      <a:r>
                        <a:rPr lang="en-GB" sz="1800" dirty="0"/>
                        <a:t>27%</a:t>
                      </a:r>
                    </a:p>
                    <a:p>
                      <a:pPr algn="ctr"/>
                      <a:r>
                        <a:rPr lang="en-GB" sz="1600" dirty="0"/>
                        <a:t>(25% - 28%)</a:t>
                      </a:r>
                    </a:p>
                  </a:txBody>
                  <a:tcPr/>
                </a:tc>
                <a:extLst>
                  <a:ext uri="{0D108BD9-81ED-4DB2-BD59-A6C34878D82A}">
                    <a16:rowId xmlns:a16="http://schemas.microsoft.com/office/drawing/2014/main" val="1836405197"/>
                  </a:ext>
                </a:extLst>
              </a:tr>
            </a:tbl>
          </a:graphicData>
        </a:graphic>
      </p:graphicFrame>
    </p:spTree>
    <p:extLst>
      <p:ext uri="{BB962C8B-B14F-4D97-AF65-F5344CB8AC3E}">
        <p14:creationId xmlns:p14="http://schemas.microsoft.com/office/powerpoint/2010/main" val="463382371"/>
      </p:ext>
    </p:extLst>
  </p:cSld>
  <p:clrMapOvr>
    <a:masterClrMapping/>
  </p:clrMapOvr>
  <mc:AlternateContent xmlns:mc="http://schemas.openxmlformats.org/markup-compatibility/2006" xmlns:p14="http://schemas.microsoft.com/office/powerpoint/2010/main">
    <mc:Choice Requires="p14">
      <p:transition spd="slow" p14:dur="2000" advTm="47902"/>
    </mc:Choice>
    <mc:Fallback xmlns="">
      <p:transition spd="slow" advTm="47902"/>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03B618F-9D26-4BF7-9DDB-EEC8724A8CA9}"/>
              </a:ext>
            </a:extLst>
          </p:cNvPr>
          <p:cNvSpPr>
            <a:spLocks noGrp="1"/>
          </p:cNvSpPr>
          <p:nvPr>
            <p:ph idx="1"/>
          </p:nvPr>
        </p:nvSpPr>
        <p:spPr/>
        <p:txBody>
          <a:bodyPr/>
          <a:lstStyle/>
          <a:p>
            <a:pPr marL="0" indent="0">
              <a:buNone/>
            </a:pPr>
            <a:r>
              <a:rPr lang="en-GB" dirty="0"/>
              <a:t>1)  Considering reliable improvement in depression and anxiety in CYP IAPT data- paper invited to resubmit with some amends</a:t>
            </a:r>
          </a:p>
          <a:p>
            <a:endParaRPr lang="en-GB" dirty="0"/>
          </a:p>
          <a:p>
            <a:pPr marL="0" indent="0">
              <a:buNone/>
            </a:pPr>
            <a:r>
              <a:rPr lang="en-GB" dirty="0"/>
              <a:t>2) Comparison of treated and untreated children using two separate dataset (school and CORC)- rejected by reviewers</a:t>
            </a:r>
          </a:p>
        </p:txBody>
      </p:sp>
      <p:sp>
        <p:nvSpPr>
          <p:cNvPr id="3" name="Title 2">
            <a:extLst>
              <a:ext uri="{FF2B5EF4-FFF2-40B4-BE49-F238E27FC236}">
                <a16:creationId xmlns:a16="http://schemas.microsoft.com/office/drawing/2014/main" id="{E9164326-BD96-4BBD-B583-2B7C90AFDF31}"/>
              </a:ext>
            </a:extLst>
          </p:cNvPr>
          <p:cNvSpPr>
            <a:spLocks noGrp="1"/>
          </p:cNvSpPr>
          <p:nvPr>
            <p:ph type="title"/>
          </p:nvPr>
        </p:nvSpPr>
        <p:spPr/>
        <p:txBody>
          <a:bodyPr>
            <a:normAutofit fontScale="90000"/>
          </a:bodyPr>
          <a:lstStyle/>
          <a:p>
            <a:r>
              <a:rPr lang="en-GB" dirty="0"/>
              <a:t>Learning from further analysis CORC data</a:t>
            </a:r>
          </a:p>
        </p:txBody>
      </p:sp>
      <p:pic>
        <p:nvPicPr>
          <p:cNvPr id="4" name="Audio 3">
            <a:hlinkClick r:id="" action="ppaction://media"/>
            <a:extLst>
              <a:ext uri="{FF2B5EF4-FFF2-40B4-BE49-F238E27FC236}">
                <a16:creationId xmlns:a16="http://schemas.microsoft.com/office/drawing/2014/main" id="{4CAE98BD-96D8-4952-9FBE-BD78348CAB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8045822"/>
      </p:ext>
    </p:extLst>
  </p:cSld>
  <p:clrMapOvr>
    <a:masterClrMapping/>
  </p:clrMapOvr>
  <mc:AlternateContent xmlns:mc="http://schemas.openxmlformats.org/markup-compatibility/2006" xmlns:p14="http://schemas.microsoft.com/office/powerpoint/2010/main">
    <mc:Choice Requires="p14">
      <p:transition spd="slow" p14:dur="2000" advTm="81833"/>
    </mc:Choice>
    <mc:Fallback xmlns="">
      <p:transition spd="slow" advTm="81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E49F94-EF53-4ED1-8F10-442E40968D4C}"/>
              </a:ext>
            </a:extLst>
          </p:cNvPr>
          <p:cNvSpPr>
            <a:spLocks noGrp="1"/>
          </p:cNvSpPr>
          <p:nvPr>
            <p:ph idx="1"/>
          </p:nvPr>
        </p:nvSpPr>
        <p:spPr/>
        <p:txBody>
          <a:bodyPr/>
          <a:lstStyle/>
          <a:p>
            <a:pPr lvl="1">
              <a:buClr>
                <a:srgbClr val="3ABAC8"/>
              </a:buClr>
            </a:pPr>
            <a:endParaRPr lang="en-GB" dirty="0">
              <a:solidFill>
                <a:prstClr val="black"/>
              </a:solidFill>
            </a:endParaRPr>
          </a:p>
          <a:p>
            <a:pPr marL="342900" lvl="1" indent="-342900">
              <a:buFont typeface="Arial" panose="020B0604020202020204" pitchFamily="34" charset="0"/>
              <a:buChar char="•"/>
            </a:pPr>
            <a:r>
              <a:rPr lang="en-GB" dirty="0">
                <a:solidFill>
                  <a:schemeClr val="tx2"/>
                </a:solidFill>
              </a:rPr>
              <a:t>For some will be cure but not for all</a:t>
            </a:r>
          </a:p>
          <a:p>
            <a:pPr marL="342900" lvl="1" indent="-342900">
              <a:buFont typeface="Arial" panose="020B0604020202020204" pitchFamily="34" charset="0"/>
              <a:buChar char="•"/>
            </a:pPr>
            <a:r>
              <a:rPr lang="en-GB" dirty="0">
                <a:solidFill>
                  <a:schemeClr val="tx2"/>
                </a:solidFill>
              </a:rPr>
              <a:t>May be about focussing on how treatment can enhance adolescents’ ability to manage ongoing symptoms and difficulties many of which may  still likely to be present at the close of treatment. </a:t>
            </a:r>
          </a:p>
          <a:p>
            <a:pPr marL="342900" lvl="1" indent="-342900">
              <a:buFont typeface="Arial" panose="020B0604020202020204" pitchFamily="34" charset="0"/>
              <a:buChar char="•"/>
            </a:pPr>
            <a:r>
              <a:rPr lang="en-GB" dirty="0">
                <a:solidFill>
                  <a:schemeClr val="tx2"/>
                </a:solidFill>
              </a:rPr>
              <a:t>May be about balancing hope and realism</a:t>
            </a:r>
          </a:p>
          <a:p>
            <a:endParaRPr lang="en-GB" dirty="0"/>
          </a:p>
        </p:txBody>
      </p:sp>
      <p:sp>
        <p:nvSpPr>
          <p:cNvPr id="3" name="Title 2">
            <a:extLst>
              <a:ext uri="{FF2B5EF4-FFF2-40B4-BE49-F238E27FC236}">
                <a16:creationId xmlns:a16="http://schemas.microsoft.com/office/drawing/2014/main" id="{0DE7952F-5145-49FF-AB9D-CEBBDD992043}"/>
              </a:ext>
            </a:extLst>
          </p:cNvPr>
          <p:cNvSpPr>
            <a:spLocks noGrp="1"/>
          </p:cNvSpPr>
          <p:nvPr>
            <p:ph type="title"/>
          </p:nvPr>
        </p:nvSpPr>
        <p:spPr>
          <a:xfrm>
            <a:off x="0" y="274638"/>
            <a:ext cx="8686800" cy="634082"/>
          </a:xfrm>
        </p:spPr>
        <p:txBody>
          <a:bodyPr>
            <a:noAutofit/>
          </a:bodyPr>
          <a:lstStyle/>
          <a:p>
            <a:r>
              <a:rPr lang="en-GB" sz="2800" dirty="0"/>
              <a:t>So should mental health services seek to cure mental ill health? If not - what are they there for? </a:t>
            </a:r>
            <a:br>
              <a:rPr lang="en-GB" sz="2800" dirty="0"/>
            </a:br>
            <a:endParaRPr lang="en-GB" sz="2800" dirty="0"/>
          </a:p>
        </p:txBody>
      </p:sp>
      <p:pic>
        <p:nvPicPr>
          <p:cNvPr id="4" name="Audio 3">
            <a:hlinkClick r:id="" action="ppaction://media"/>
            <a:extLst>
              <a:ext uri="{FF2B5EF4-FFF2-40B4-BE49-F238E27FC236}">
                <a16:creationId xmlns:a16="http://schemas.microsoft.com/office/drawing/2014/main" id="{2A3AADA8-045E-4B7A-9B94-D7FD7809DC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10058097"/>
      </p:ext>
    </p:extLst>
  </p:cSld>
  <p:clrMapOvr>
    <a:masterClrMapping/>
  </p:clrMapOvr>
  <mc:AlternateContent xmlns:mc="http://schemas.openxmlformats.org/markup-compatibility/2006" xmlns:p14="http://schemas.microsoft.com/office/powerpoint/2010/main">
    <mc:Choice Requires="p14">
      <p:transition spd="slow" p14:dur="2000" advTm="46422"/>
    </mc:Choice>
    <mc:Fallback xmlns="">
      <p:transition spd="slow" advTm="46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EB37601-33B1-428B-A944-516D15F45C5A}"/>
              </a:ext>
            </a:extLst>
          </p:cNvPr>
          <p:cNvSpPr>
            <a:spLocks noGrp="1"/>
          </p:cNvSpPr>
          <p:nvPr>
            <p:ph idx="1"/>
          </p:nvPr>
        </p:nvSpPr>
        <p:spPr/>
        <p:txBody>
          <a:bodyPr/>
          <a:lstStyle/>
          <a:p>
            <a:pPr marL="0" indent="0">
              <a:buNone/>
            </a:pPr>
            <a:br>
              <a:rPr lang="en-GB" dirty="0"/>
            </a:br>
            <a:r>
              <a:rPr lang="en-GB" b="1" dirty="0"/>
              <a:t>Any immediate q</a:t>
            </a:r>
            <a:r>
              <a:rPr lang="en-GB" b="1" spc="-5" dirty="0"/>
              <a:t>uestions?</a:t>
            </a:r>
          </a:p>
          <a:p>
            <a:pPr marL="0" indent="0">
              <a:buNone/>
            </a:pPr>
            <a:endParaRPr lang="en-GB" b="1" spc="-5"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443CCC68-128D-451E-BC35-B6A5D6D3E0A2}"/>
              </a:ext>
            </a:extLst>
          </p:cNvPr>
          <p:cNvSpPr txBox="1">
            <a:spLocks/>
          </p:cNvSpPr>
          <p:nvPr/>
        </p:nvSpPr>
        <p:spPr>
          <a:xfrm>
            <a:off x="467544" y="3356992"/>
            <a:ext cx="8136904" cy="1251570"/>
          </a:xfrm>
          <a:prstGeom prst="rect">
            <a:avLst/>
          </a:prstGeom>
        </p:spPr>
        <p:txBody>
          <a:bodyPr vert="horz" lIns="91440" tIns="45720" rIns="91440" bIns="45720" rtlCol="0" anchor="ctr">
            <a:normAutofit fontScale="52500" lnSpcReduction="20000"/>
          </a:bodyPr>
          <a:lstStyle>
            <a:lvl1pPr algn="l" defTabSz="914400" rtl="0" eaLnBrk="1" latinLnBrk="0" hangingPunct="1">
              <a:spcBef>
                <a:spcPct val="0"/>
              </a:spcBef>
              <a:buNone/>
              <a:defRPr sz="4000" b="1" kern="1200">
                <a:solidFill>
                  <a:schemeClr val="bg1"/>
                </a:solidFill>
                <a:latin typeface="+mj-lt"/>
                <a:ea typeface="+mj-ea"/>
                <a:cs typeface="+mj-cs"/>
              </a:defRPr>
            </a:lvl1pPr>
          </a:lstStyle>
          <a:p>
            <a:pPr>
              <a:spcBef>
                <a:spcPts val="200"/>
              </a:spcBef>
              <a:spcAft>
                <a:spcPts val="200"/>
              </a:spcAft>
            </a:pPr>
            <a:r>
              <a:rPr lang="en-GB" spc="-5"/>
              <a:t>Learning from CORC data</a:t>
            </a:r>
            <a:br>
              <a:rPr lang="en-GB"/>
            </a:br>
            <a:br>
              <a:rPr lang="en-GB"/>
            </a:br>
            <a:r>
              <a:rPr lang="en-GB" spc="-5"/>
              <a:t>Rates of improvement following care for anxiety and depression</a:t>
            </a:r>
            <a:br>
              <a:rPr lang="en-GB"/>
            </a:br>
            <a:endParaRPr lang="en-GB" dirty="0"/>
          </a:p>
        </p:txBody>
      </p:sp>
      <p:sp>
        <p:nvSpPr>
          <p:cNvPr id="5" name="Title 1">
            <a:extLst>
              <a:ext uri="{FF2B5EF4-FFF2-40B4-BE49-F238E27FC236}">
                <a16:creationId xmlns:a16="http://schemas.microsoft.com/office/drawing/2014/main" id="{2DADCAD0-3B81-4356-9F45-D0593573C20D}"/>
              </a:ext>
            </a:extLst>
          </p:cNvPr>
          <p:cNvSpPr txBox="1">
            <a:spLocks/>
          </p:cNvSpPr>
          <p:nvPr/>
        </p:nvSpPr>
        <p:spPr>
          <a:xfrm>
            <a:off x="619944" y="3509392"/>
            <a:ext cx="8136904" cy="1251570"/>
          </a:xfrm>
          <a:prstGeom prst="rect">
            <a:avLst/>
          </a:prstGeom>
        </p:spPr>
        <p:txBody>
          <a:bodyPr vert="horz" lIns="91440" tIns="45720" rIns="91440" bIns="45720" rtlCol="0" anchor="ctr">
            <a:normAutofit fontScale="52500" lnSpcReduction="20000"/>
          </a:bodyPr>
          <a:lstStyle>
            <a:lvl1pPr algn="l" defTabSz="914400" rtl="0" eaLnBrk="1" latinLnBrk="0" hangingPunct="1">
              <a:spcBef>
                <a:spcPct val="0"/>
              </a:spcBef>
              <a:buNone/>
              <a:defRPr sz="4000" b="1" kern="1200">
                <a:solidFill>
                  <a:schemeClr val="bg1"/>
                </a:solidFill>
                <a:latin typeface="+mj-lt"/>
                <a:ea typeface="+mj-ea"/>
                <a:cs typeface="+mj-cs"/>
              </a:defRPr>
            </a:lvl1pPr>
          </a:lstStyle>
          <a:p>
            <a:pPr>
              <a:spcBef>
                <a:spcPts val="200"/>
              </a:spcBef>
              <a:spcAft>
                <a:spcPts val="200"/>
              </a:spcAft>
            </a:pPr>
            <a:r>
              <a:rPr lang="en-GB" spc="-5"/>
              <a:t>Learning from CORC data</a:t>
            </a:r>
            <a:br>
              <a:rPr lang="en-GB"/>
            </a:br>
            <a:br>
              <a:rPr lang="en-GB"/>
            </a:br>
            <a:r>
              <a:rPr lang="en-GB" spc="-5"/>
              <a:t>Rates of improvement following care for anxiety and depression</a:t>
            </a:r>
            <a:br>
              <a:rPr lang="en-GB"/>
            </a:br>
            <a:endParaRPr lang="en-GB" dirty="0"/>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6952454E-81E0-409E-966A-5EE4DD276D41}"/>
                  </a:ext>
                </a:extLst>
              </p14:cNvPr>
              <p14:cNvContentPartPr/>
              <p14:nvPr/>
            </p14:nvContentPartPr>
            <p14:xfrm>
              <a:off x="1701360" y="2728440"/>
              <a:ext cx="1476360" cy="1902600"/>
            </p14:xfrm>
          </p:contentPart>
        </mc:Choice>
        <mc:Fallback xmlns="">
          <p:pic>
            <p:nvPicPr>
              <p:cNvPr id="6" name="Ink 5">
                <a:extLst>
                  <a:ext uri="{FF2B5EF4-FFF2-40B4-BE49-F238E27FC236}">
                    <a16:creationId xmlns:a16="http://schemas.microsoft.com/office/drawing/2014/main" id="{6952454E-81E0-409E-966A-5EE4DD276D41}"/>
                  </a:ext>
                </a:extLst>
              </p:cNvPr>
              <p:cNvPicPr/>
              <p:nvPr/>
            </p:nvPicPr>
            <p:blipFill>
              <a:blip r:embed="rId4"/>
              <a:stretch>
                <a:fillRect/>
              </a:stretch>
            </p:blipFill>
            <p:spPr>
              <a:xfrm>
                <a:off x="1692000" y="2719080"/>
                <a:ext cx="1495080" cy="1921320"/>
              </a:xfrm>
              <a:prstGeom prst="rect">
                <a:avLst/>
              </a:prstGeom>
            </p:spPr>
          </p:pic>
        </mc:Fallback>
      </mc:AlternateContent>
    </p:spTree>
    <p:extLst>
      <p:ext uri="{BB962C8B-B14F-4D97-AF65-F5344CB8AC3E}">
        <p14:creationId xmlns:p14="http://schemas.microsoft.com/office/powerpoint/2010/main" val="36476050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03B618F-9D26-4BF7-9DDB-EEC8724A8CA9}"/>
              </a:ext>
            </a:extLst>
          </p:cNvPr>
          <p:cNvSpPr>
            <a:spLocks noGrp="1"/>
          </p:cNvSpPr>
          <p:nvPr>
            <p:ph idx="1"/>
          </p:nvPr>
        </p:nvSpPr>
        <p:spPr>
          <a:xfrm>
            <a:off x="330201" y="1628800"/>
            <a:ext cx="8489950" cy="4537051"/>
          </a:xfrm>
        </p:spPr>
        <p:txBody>
          <a:bodyPr/>
          <a:lstStyle/>
          <a:p>
            <a:pPr marL="0" indent="0">
              <a:buNone/>
            </a:pPr>
            <a:r>
              <a:rPr lang="en-GB" b="1" dirty="0"/>
              <a:t>What impact does routine treatment have on clinical outcomes for children and young people with anxiety and/ or depression?: a review of the research</a:t>
            </a:r>
            <a:endParaRPr lang="en-GB" dirty="0"/>
          </a:p>
          <a:p>
            <a:pPr marL="0" indent="0">
              <a:buNone/>
            </a:pPr>
            <a:endParaRPr lang="en-GB" dirty="0"/>
          </a:p>
          <a:p>
            <a:pPr marL="0" indent="0">
              <a:buNone/>
            </a:pPr>
            <a:r>
              <a:rPr lang="en-GB" dirty="0"/>
              <a:t>Please note we are not currently in a position to distribute these slides as Holly Bear’s PhD research is pre-publication.</a:t>
            </a:r>
          </a:p>
          <a:p>
            <a:pPr marL="0" indent="0">
              <a:buNone/>
            </a:pPr>
            <a:endParaRPr lang="en-GB" dirty="0"/>
          </a:p>
          <a:p>
            <a:pPr marL="0" indent="0">
              <a:buNone/>
            </a:pPr>
            <a:r>
              <a:rPr lang="en-GB" dirty="0"/>
              <a:t>We will be sharing these findings on the CORC website in due course.  Please do keep an eye on our newsletter and twitter feed where we will be flagging this to members of CORC and our wider Network.</a:t>
            </a:r>
          </a:p>
        </p:txBody>
      </p:sp>
      <p:pic>
        <p:nvPicPr>
          <p:cNvPr id="4" name="Audio 3">
            <a:hlinkClick r:id="" action="ppaction://media"/>
            <a:extLst>
              <a:ext uri="{FF2B5EF4-FFF2-40B4-BE49-F238E27FC236}">
                <a16:creationId xmlns:a16="http://schemas.microsoft.com/office/drawing/2014/main" id="{4CAE98BD-96D8-4952-9FBE-BD78348CAB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56498209"/>
      </p:ext>
    </p:extLst>
  </p:cSld>
  <p:clrMapOvr>
    <a:masterClrMapping/>
  </p:clrMapOvr>
  <mc:AlternateContent xmlns:mc="http://schemas.openxmlformats.org/markup-compatibility/2006" xmlns:p14="http://schemas.microsoft.com/office/powerpoint/2010/main">
    <mc:Choice Requires="p14">
      <p:transition spd="slow" p14:dur="2000" advTm="81833"/>
    </mc:Choice>
    <mc:Fallback xmlns="">
      <p:transition spd="slow" advTm="81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6512" y="548680"/>
            <a:ext cx="9144000" cy="538863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Calibri"/>
                <a:ea typeface="+mn-ea"/>
                <a:cs typeface="+mn-cs"/>
              </a:rPr>
              <a:t>Panel response and discussion </a:t>
            </a:r>
            <a:endParaRPr kumimoji="0" lang="en-GB" sz="4800" b="1" i="0" u="none" strike="noStrike" kern="1200" cap="none" spc="0" normalizeH="0" baseline="0" noProof="0" dirty="0">
              <a:ln>
                <a:noFill/>
              </a:ln>
              <a:solidFill>
                <a:srgbClr val="FFFFFF"/>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1" u="none" strike="noStrike" kern="1200" cap="none" spc="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2979765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a:t>Plan for the afternoon</a:t>
            </a:r>
          </a:p>
        </p:txBody>
      </p:sp>
      <p:graphicFrame>
        <p:nvGraphicFramePr>
          <p:cNvPr id="4" name="Table 3">
            <a:extLst>
              <a:ext uri="{FF2B5EF4-FFF2-40B4-BE49-F238E27FC236}">
                <a16:creationId xmlns:a16="http://schemas.microsoft.com/office/drawing/2014/main" id="{4219D922-5C10-42C1-A529-3D9816A878A6}"/>
              </a:ext>
            </a:extLst>
          </p:cNvPr>
          <p:cNvGraphicFramePr>
            <a:graphicFrameLocks noGrp="1"/>
          </p:cNvGraphicFramePr>
          <p:nvPr>
            <p:extLst/>
          </p:nvPr>
        </p:nvGraphicFramePr>
        <p:xfrm>
          <a:off x="287524" y="1124744"/>
          <a:ext cx="8568951" cy="4674720"/>
        </p:xfrm>
        <a:graphic>
          <a:graphicData uri="http://schemas.openxmlformats.org/drawingml/2006/table">
            <a:tbl>
              <a:tblPr firstRow="1" firstCol="1" bandRow="1">
                <a:tableStyleId>{8799B23B-EC83-4686-B30A-512413B5E67A}</a:tableStyleId>
              </a:tblPr>
              <a:tblGrid>
                <a:gridCol w="1195025">
                  <a:extLst>
                    <a:ext uri="{9D8B030D-6E8A-4147-A177-3AD203B41FA5}">
                      <a16:colId xmlns:a16="http://schemas.microsoft.com/office/drawing/2014/main" val="3385541470"/>
                    </a:ext>
                  </a:extLst>
                </a:gridCol>
                <a:gridCol w="7373926">
                  <a:extLst>
                    <a:ext uri="{9D8B030D-6E8A-4147-A177-3AD203B41FA5}">
                      <a16:colId xmlns:a16="http://schemas.microsoft.com/office/drawing/2014/main" val="1226853716"/>
                    </a:ext>
                  </a:extLst>
                </a:gridCol>
              </a:tblGrid>
              <a:tr h="387367">
                <a:tc>
                  <a:txBody>
                    <a:bodyPr/>
                    <a:lstStyle/>
                    <a:p>
                      <a:pPr>
                        <a:lnSpc>
                          <a:spcPct val="115000"/>
                        </a:lnSpc>
                        <a:spcBef>
                          <a:spcPts val="600"/>
                        </a:spcBef>
                        <a:spcAft>
                          <a:spcPts val="1200"/>
                        </a:spcAft>
                      </a:pPr>
                      <a:r>
                        <a:rPr lang="en-GB" sz="1600" spc="-5" dirty="0">
                          <a:effectLst/>
                        </a:rPr>
                        <a:t> 2:00pm</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7834" marR="37834" marT="0" marB="0"/>
                </a:tc>
                <a:tc>
                  <a:txBody>
                    <a:bodyPr/>
                    <a:lstStyle/>
                    <a:p>
                      <a:pPr>
                        <a:lnSpc>
                          <a:spcPct val="100000"/>
                        </a:lnSpc>
                        <a:spcBef>
                          <a:spcPts val="200"/>
                        </a:spcBef>
                        <a:spcAft>
                          <a:spcPts val="200"/>
                        </a:spcAft>
                      </a:pPr>
                      <a:r>
                        <a:rPr lang="en-GB" sz="1600" b="0" spc="-5" dirty="0">
                          <a:effectLst/>
                        </a:rPr>
                        <a:t>Welcome and introductions</a:t>
                      </a:r>
                      <a:endParaRPr lang="en-GB"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37834" marR="37834" marT="0" marB="0"/>
                </a:tc>
                <a:extLst>
                  <a:ext uri="{0D108BD9-81ED-4DB2-BD59-A6C34878D82A}">
                    <a16:rowId xmlns:a16="http://schemas.microsoft.com/office/drawing/2014/main" val="1536562505"/>
                  </a:ext>
                </a:extLst>
              </a:tr>
              <a:tr h="1556883">
                <a:tc>
                  <a:txBody>
                    <a:bodyPr/>
                    <a:lstStyle/>
                    <a:p>
                      <a:pPr marL="21590">
                        <a:lnSpc>
                          <a:spcPct val="115000"/>
                        </a:lnSpc>
                        <a:spcBef>
                          <a:spcPts val="600"/>
                        </a:spcBef>
                        <a:spcAft>
                          <a:spcPts val="1200"/>
                        </a:spcAft>
                      </a:pPr>
                      <a:r>
                        <a:rPr lang="en-GB" sz="1600" spc="-5" dirty="0">
                          <a:effectLst/>
                        </a:rPr>
                        <a:t>2:05pm</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7834" marR="37834" marT="0" marB="0"/>
                </a:tc>
                <a:tc>
                  <a:txBody>
                    <a:bodyPr/>
                    <a:lstStyle/>
                    <a:p>
                      <a:pPr>
                        <a:lnSpc>
                          <a:spcPct val="100000"/>
                        </a:lnSpc>
                        <a:spcBef>
                          <a:spcPts val="200"/>
                        </a:spcBef>
                        <a:spcAft>
                          <a:spcPts val="200"/>
                        </a:spcAft>
                      </a:pPr>
                      <a:r>
                        <a:rPr lang="en-GB" sz="1600" spc="-5" dirty="0">
                          <a:effectLst/>
                        </a:rPr>
                        <a:t>Learning from CORC data</a:t>
                      </a:r>
                      <a:endParaRPr lang="en-GB" sz="1600" dirty="0">
                        <a:effectLst/>
                      </a:endParaRPr>
                    </a:p>
                    <a:p>
                      <a:pPr marL="342900" lvl="0" indent="-342900">
                        <a:lnSpc>
                          <a:spcPct val="100000"/>
                        </a:lnSpc>
                        <a:spcBef>
                          <a:spcPts val="200"/>
                        </a:spcBef>
                        <a:spcAft>
                          <a:spcPts val="200"/>
                        </a:spcAft>
                        <a:buFont typeface="+mj-lt"/>
                        <a:buAutoNum type="alphaLcParenR"/>
                      </a:pPr>
                      <a:r>
                        <a:rPr lang="en-GB" sz="1600" spc="-5" dirty="0">
                          <a:effectLst/>
                        </a:rPr>
                        <a:t>Rates of improvement following care for anxiety and depression</a:t>
                      </a:r>
                      <a:endParaRPr lang="en-GB" sz="1600" dirty="0">
                        <a:effectLst/>
                      </a:endParaRPr>
                    </a:p>
                    <a:p>
                      <a:pPr marL="342900" lvl="0" indent="-342900">
                        <a:lnSpc>
                          <a:spcPct val="100000"/>
                        </a:lnSpc>
                        <a:spcBef>
                          <a:spcPts val="200"/>
                        </a:spcBef>
                        <a:spcAft>
                          <a:spcPts val="200"/>
                        </a:spcAft>
                        <a:buFont typeface="+mj-lt"/>
                        <a:buAutoNum type="alphaLcParenR"/>
                      </a:pPr>
                      <a:r>
                        <a:rPr lang="en-GB" sz="1600" spc="-5" dirty="0">
                          <a:effectLst/>
                        </a:rPr>
                        <a:t>Comparing outcomes for those children seen by services with those not seen by services</a:t>
                      </a:r>
                      <a:endParaRPr lang="en-GB" sz="1600" dirty="0">
                        <a:effectLst/>
                      </a:endParaRPr>
                    </a:p>
                    <a:p>
                      <a:pPr>
                        <a:lnSpc>
                          <a:spcPct val="100000"/>
                        </a:lnSpc>
                        <a:spcBef>
                          <a:spcPts val="200"/>
                        </a:spcBef>
                        <a:spcAft>
                          <a:spcPts val="200"/>
                        </a:spcAft>
                      </a:pPr>
                      <a:r>
                        <a:rPr lang="en-GB" sz="1600" spc="-5" dirty="0">
                          <a:effectLst/>
                        </a:rPr>
                        <a:t>Q&amp;A</a:t>
                      </a:r>
                      <a:endParaRPr lang="en-GB"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37834" marR="37834" marT="0" marB="0"/>
                </a:tc>
                <a:extLst>
                  <a:ext uri="{0D108BD9-81ED-4DB2-BD59-A6C34878D82A}">
                    <a16:rowId xmlns:a16="http://schemas.microsoft.com/office/drawing/2014/main" val="680940620"/>
                  </a:ext>
                </a:extLst>
              </a:tr>
              <a:tr h="672991">
                <a:tc>
                  <a:txBody>
                    <a:bodyPr/>
                    <a:lstStyle/>
                    <a:p>
                      <a:pPr marL="21590">
                        <a:lnSpc>
                          <a:spcPct val="115000"/>
                        </a:lnSpc>
                        <a:spcBef>
                          <a:spcPts val="600"/>
                        </a:spcBef>
                        <a:spcAft>
                          <a:spcPts val="1200"/>
                        </a:spcAft>
                      </a:pPr>
                      <a:r>
                        <a:rPr lang="en-GB" sz="1600" spc="-5" dirty="0">
                          <a:effectLst/>
                        </a:rPr>
                        <a:t>2.25pm</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7834" marR="37834" marT="0" marB="0"/>
                </a:tc>
                <a:tc>
                  <a:txBody>
                    <a:bodyPr/>
                    <a:lstStyle/>
                    <a:p>
                      <a:pPr>
                        <a:lnSpc>
                          <a:spcPct val="100000"/>
                        </a:lnSpc>
                        <a:spcBef>
                          <a:spcPts val="200"/>
                        </a:spcBef>
                        <a:spcAft>
                          <a:spcPts val="200"/>
                        </a:spcAft>
                      </a:pPr>
                      <a:r>
                        <a:rPr lang="en-GB" sz="1600" spc="-5" dirty="0">
                          <a:effectLst/>
                        </a:rPr>
                        <a:t>What impact does routine treatment have on clinical outcomes for children and young people with anxiety and/ or depression?: a review of the research</a:t>
                      </a:r>
                      <a:endParaRPr lang="en-GB"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37834" marR="37834" marT="0" marB="0"/>
                </a:tc>
                <a:extLst>
                  <a:ext uri="{0D108BD9-81ED-4DB2-BD59-A6C34878D82A}">
                    <a16:rowId xmlns:a16="http://schemas.microsoft.com/office/drawing/2014/main" val="99314144"/>
                  </a:ext>
                </a:extLst>
              </a:tr>
              <a:tr h="299532">
                <a:tc>
                  <a:txBody>
                    <a:bodyPr/>
                    <a:lstStyle/>
                    <a:p>
                      <a:pPr marL="21590">
                        <a:lnSpc>
                          <a:spcPct val="115000"/>
                        </a:lnSpc>
                        <a:spcBef>
                          <a:spcPts val="600"/>
                        </a:spcBef>
                        <a:spcAft>
                          <a:spcPts val="1200"/>
                        </a:spcAft>
                      </a:pPr>
                      <a:r>
                        <a:rPr lang="en-GB" sz="1600" spc="-5" dirty="0">
                          <a:effectLst/>
                        </a:rPr>
                        <a:t>2.45pm</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7834" marR="37834" marT="0" marB="0"/>
                </a:tc>
                <a:tc>
                  <a:txBody>
                    <a:bodyPr/>
                    <a:lstStyle/>
                    <a:p>
                      <a:pPr>
                        <a:lnSpc>
                          <a:spcPct val="100000"/>
                        </a:lnSpc>
                        <a:spcBef>
                          <a:spcPts val="200"/>
                        </a:spcBef>
                        <a:spcAft>
                          <a:spcPts val="200"/>
                        </a:spcAft>
                      </a:pPr>
                      <a:r>
                        <a:rPr lang="en-GB" sz="1600" spc="-5" dirty="0">
                          <a:effectLst/>
                        </a:rPr>
                        <a:t>Panel member reflections and discussion with the floor</a:t>
                      </a:r>
                      <a:endParaRPr lang="en-GB"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37834" marR="37834" marT="0" marB="0"/>
                </a:tc>
                <a:extLst>
                  <a:ext uri="{0D108BD9-81ED-4DB2-BD59-A6C34878D82A}">
                    <a16:rowId xmlns:a16="http://schemas.microsoft.com/office/drawing/2014/main" val="1686856206"/>
                  </a:ext>
                </a:extLst>
              </a:tr>
              <a:tr h="430266">
                <a:tc>
                  <a:txBody>
                    <a:bodyPr/>
                    <a:lstStyle/>
                    <a:p>
                      <a:pPr marL="21590">
                        <a:lnSpc>
                          <a:spcPct val="115000"/>
                        </a:lnSpc>
                        <a:spcBef>
                          <a:spcPts val="600"/>
                        </a:spcBef>
                        <a:spcAft>
                          <a:spcPts val="1200"/>
                        </a:spcAft>
                      </a:pPr>
                      <a:r>
                        <a:rPr lang="en-GB" sz="1600" spc="-5" dirty="0">
                          <a:effectLst/>
                        </a:rPr>
                        <a:t>3.05pm</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7834" marR="37834" marT="0" marB="0"/>
                </a:tc>
                <a:tc>
                  <a:txBody>
                    <a:bodyPr/>
                    <a:lstStyle/>
                    <a:p>
                      <a:pPr>
                        <a:lnSpc>
                          <a:spcPct val="100000"/>
                        </a:lnSpc>
                        <a:spcBef>
                          <a:spcPts val="200"/>
                        </a:spcBef>
                        <a:spcAft>
                          <a:spcPts val="200"/>
                        </a:spcAft>
                      </a:pPr>
                      <a:r>
                        <a:rPr lang="en-GB" sz="1600" spc="-5" dirty="0">
                          <a:effectLst/>
                        </a:rPr>
                        <a:t>Framing a public health response to mental health: learning from obesity</a:t>
                      </a:r>
                      <a:endParaRPr lang="en-GB" sz="1600" b="0" spc="-5"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37834" marR="37834" marT="0" marB="0"/>
                </a:tc>
                <a:extLst>
                  <a:ext uri="{0D108BD9-81ED-4DB2-BD59-A6C34878D82A}">
                    <a16:rowId xmlns:a16="http://schemas.microsoft.com/office/drawing/2014/main" val="1601696390"/>
                  </a:ext>
                </a:extLst>
              </a:tr>
              <a:tr h="354433">
                <a:tc>
                  <a:txBody>
                    <a:bodyPr/>
                    <a:lstStyle/>
                    <a:p>
                      <a:pPr marL="21590">
                        <a:lnSpc>
                          <a:spcPct val="115000"/>
                        </a:lnSpc>
                        <a:spcBef>
                          <a:spcPts val="600"/>
                        </a:spcBef>
                        <a:spcAft>
                          <a:spcPts val="1200"/>
                        </a:spcAft>
                      </a:pPr>
                      <a:r>
                        <a:rPr lang="en-GB" sz="1600" spc="-5" dirty="0">
                          <a:effectLst/>
                        </a:rPr>
                        <a:t>3.25pm</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7834" marR="37834" marT="0" marB="0"/>
                </a:tc>
                <a:tc>
                  <a:txBody>
                    <a:bodyPr/>
                    <a:lstStyle/>
                    <a:p>
                      <a:pPr>
                        <a:lnSpc>
                          <a:spcPct val="100000"/>
                        </a:lnSpc>
                        <a:spcBef>
                          <a:spcPts val="200"/>
                        </a:spcBef>
                        <a:spcAft>
                          <a:spcPts val="200"/>
                        </a:spcAft>
                      </a:pPr>
                      <a:r>
                        <a:rPr lang="en-GB" sz="1600" spc="-5" dirty="0">
                          <a:effectLst/>
                        </a:rPr>
                        <a:t>Roundtable discussion: what are the implications for services?  </a:t>
                      </a:r>
                      <a:endParaRPr lang="en-GB"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37834" marR="37834" marT="0" marB="0"/>
                </a:tc>
                <a:extLst>
                  <a:ext uri="{0D108BD9-81ED-4DB2-BD59-A6C34878D82A}">
                    <a16:rowId xmlns:a16="http://schemas.microsoft.com/office/drawing/2014/main" val="2588483936"/>
                  </a:ext>
                </a:extLst>
              </a:tr>
              <a:tr h="291710">
                <a:tc>
                  <a:txBody>
                    <a:bodyPr/>
                    <a:lstStyle/>
                    <a:p>
                      <a:pPr marL="21590">
                        <a:lnSpc>
                          <a:spcPct val="115000"/>
                        </a:lnSpc>
                        <a:spcBef>
                          <a:spcPts val="600"/>
                        </a:spcBef>
                        <a:spcAft>
                          <a:spcPts val="1200"/>
                        </a:spcAft>
                      </a:pPr>
                      <a:r>
                        <a:rPr lang="en-GB" sz="1600" spc="-5" dirty="0">
                          <a:effectLst/>
                        </a:rPr>
                        <a:t>3.55pm</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7834" marR="37834" marT="0" marB="0"/>
                </a:tc>
                <a:tc>
                  <a:txBody>
                    <a:bodyPr/>
                    <a:lstStyle/>
                    <a:p>
                      <a:pPr>
                        <a:lnSpc>
                          <a:spcPct val="100000"/>
                        </a:lnSpc>
                        <a:spcBef>
                          <a:spcPts val="200"/>
                        </a:spcBef>
                        <a:spcAft>
                          <a:spcPts val="200"/>
                        </a:spcAft>
                      </a:pPr>
                      <a:r>
                        <a:rPr lang="en-GB" sz="1600" spc="-5" dirty="0">
                          <a:effectLst/>
                        </a:rPr>
                        <a:t>Panel-led discussion</a:t>
                      </a:r>
                      <a:endParaRPr lang="en-GB"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37834" marR="37834" marT="0" marB="0"/>
                </a:tc>
                <a:extLst>
                  <a:ext uri="{0D108BD9-81ED-4DB2-BD59-A6C34878D82A}">
                    <a16:rowId xmlns:a16="http://schemas.microsoft.com/office/drawing/2014/main" val="3971533587"/>
                  </a:ext>
                </a:extLst>
              </a:tr>
              <a:tr h="405492">
                <a:tc>
                  <a:txBody>
                    <a:bodyPr/>
                    <a:lstStyle/>
                    <a:p>
                      <a:pPr>
                        <a:lnSpc>
                          <a:spcPct val="115000"/>
                        </a:lnSpc>
                        <a:spcBef>
                          <a:spcPts val="600"/>
                        </a:spcBef>
                        <a:spcAft>
                          <a:spcPts val="1200"/>
                        </a:spcAft>
                      </a:pPr>
                      <a:r>
                        <a:rPr lang="en-GB" sz="1600" spc="-5" dirty="0">
                          <a:effectLst/>
                        </a:rPr>
                        <a:t>4.15pm</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7834" marR="37834" marT="0" marB="0"/>
                </a:tc>
                <a:tc>
                  <a:txBody>
                    <a:bodyPr/>
                    <a:lstStyle/>
                    <a:p>
                      <a:pPr>
                        <a:lnSpc>
                          <a:spcPct val="100000"/>
                        </a:lnSpc>
                        <a:spcBef>
                          <a:spcPts val="200"/>
                        </a:spcBef>
                        <a:spcAft>
                          <a:spcPts val="200"/>
                        </a:spcAft>
                      </a:pPr>
                      <a:r>
                        <a:rPr lang="en-GB" sz="1600" spc="-5" dirty="0">
                          <a:effectLst/>
                        </a:rPr>
                        <a:t>Further research, next steps and closing comments</a:t>
                      </a:r>
                      <a:endParaRPr lang="en-GB"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37834" marR="37834" marT="0" marB="0"/>
                </a:tc>
                <a:extLst>
                  <a:ext uri="{0D108BD9-81ED-4DB2-BD59-A6C34878D82A}">
                    <a16:rowId xmlns:a16="http://schemas.microsoft.com/office/drawing/2014/main" val="1846470288"/>
                  </a:ext>
                </a:extLst>
              </a:tr>
              <a:tr h="276046">
                <a:tc>
                  <a:txBody>
                    <a:bodyPr/>
                    <a:lstStyle/>
                    <a:p>
                      <a:pPr>
                        <a:lnSpc>
                          <a:spcPct val="115000"/>
                        </a:lnSpc>
                        <a:spcBef>
                          <a:spcPts val="600"/>
                        </a:spcBef>
                        <a:spcAft>
                          <a:spcPts val="1200"/>
                        </a:spcAft>
                      </a:pPr>
                      <a:r>
                        <a:rPr lang="en-GB" sz="1600" spc="-5">
                          <a:effectLst/>
                        </a:rPr>
                        <a:t>4:30pm</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37834" marR="37834" marT="0" marB="0"/>
                </a:tc>
                <a:tc>
                  <a:txBody>
                    <a:bodyPr/>
                    <a:lstStyle/>
                    <a:p>
                      <a:pPr>
                        <a:lnSpc>
                          <a:spcPct val="100000"/>
                        </a:lnSpc>
                        <a:spcBef>
                          <a:spcPts val="200"/>
                        </a:spcBef>
                        <a:spcAft>
                          <a:spcPts val="200"/>
                        </a:spcAft>
                      </a:pPr>
                      <a:r>
                        <a:rPr lang="en-GB" sz="1600" spc="-5" dirty="0">
                          <a:effectLst/>
                        </a:rPr>
                        <a:t>Event close </a:t>
                      </a:r>
                      <a:endParaRPr lang="en-GB"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37834" marR="37834" marT="0" marB="0"/>
                </a:tc>
                <a:extLst>
                  <a:ext uri="{0D108BD9-81ED-4DB2-BD59-A6C34878D82A}">
                    <a16:rowId xmlns:a16="http://schemas.microsoft.com/office/drawing/2014/main" val="3871350019"/>
                  </a:ext>
                </a:extLst>
              </a:tr>
            </a:tbl>
          </a:graphicData>
        </a:graphic>
      </p:graphicFrame>
    </p:spTree>
    <p:extLst>
      <p:ext uri="{BB962C8B-B14F-4D97-AF65-F5344CB8AC3E}">
        <p14:creationId xmlns:p14="http://schemas.microsoft.com/office/powerpoint/2010/main" val="13074536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2780928"/>
            <a:ext cx="8136904" cy="1251570"/>
          </a:xfrm>
        </p:spPr>
        <p:txBody>
          <a:bodyPr>
            <a:normAutofit fontScale="90000"/>
          </a:bodyPr>
          <a:lstStyle/>
          <a:p>
            <a:pPr>
              <a:lnSpc>
                <a:spcPct val="100000"/>
              </a:lnSpc>
              <a:spcBef>
                <a:spcPts val="200"/>
              </a:spcBef>
              <a:spcAft>
                <a:spcPts val="200"/>
              </a:spcAft>
            </a:pPr>
            <a:r>
              <a:rPr lang="en-GB" spc="-5" dirty="0"/>
              <a:t>Framing a public health response to mental health: learning from obesity</a:t>
            </a:r>
            <a:endParaRPr lang="en-GB" b="0" spc="-5" dirty="0">
              <a:solidFill>
                <a:srgbClr val="000000"/>
              </a:solidFill>
              <a:latin typeface="Calibri" panose="020F0502020204030204" pitchFamily="34" charset="0"/>
              <a:ea typeface="Calibri" panose="020F0502020204030204" pitchFamily="34" charset="0"/>
              <a:cs typeface="Arial" panose="020B0604020202020204" pitchFamily="34" charset="0"/>
            </a:endParaRPr>
          </a:p>
        </p:txBody>
      </p:sp>
      <p:sp>
        <p:nvSpPr>
          <p:cNvPr id="3" name="Subtitle 2"/>
          <p:cNvSpPr>
            <a:spLocks noGrp="1"/>
          </p:cNvSpPr>
          <p:nvPr>
            <p:ph type="subTitle" idx="1"/>
          </p:nvPr>
        </p:nvSpPr>
        <p:spPr>
          <a:xfrm>
            <a:off x="520428" y="4653136"/>
            <a:ext cx="8516067" cy="697632"/>
          </a:xfrm>
        </p:spPr>
        <p:txBody>
          <a:bodyPr/>
          <a:lstStyle/>
          <a:p>
            <a:r>
              <a:rPr lang="en-GB" sz="2400" dirty="0"/>
              <a:t>Prof Miranda Wolpert, Director of Child Outcomes Research Consortium (CORC)</a:t>
            </a:r>
          </a:p>
          <a:p>
            <a:r>
              <a:rPr lang="en-GB" sz="2400" dirty="0"/>
              <a:t>Kate </a:t>
            </a:r>
            <a:r>
              <a:rPr lang="en-GB" sz="2400" dirty="0" err="1"/>
              <a:t>Dazell</a:t>
            </a:r>
            <a:r>
              <a:rPr lang="en-GB" sz="2400" dirty="0"/>
              <a:t> , CORC Practice Lead</a:t>
            </a:r>
          </a:p>
        </p:txBody>
      </p:sp>
    </p:spTree>
    <p:extLst>
      <p:ext uri="{BB962C8B-B14F-4D97-AF65-F5344CB8AC3E}">
        <p14:creationId xmlns:p14="http://schemas.microsoft.com/office/powerpoint/2010/main" val="31369093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B2D9F8A-C271-4B21-AC86-A308DA79CC56}"/>
              </a:ext>
            </a:extLst>
          </p:cNvPr>
          <p:cNvSpPr>
            <a:spLocks noGrp="1"/>
          </p:cNvSpPr>
          <p:nvPr>
            <p:ph idx="1"/>
          </p:nvPr>
        </p:nvSpPr>
        <p:spPr/>
        <p:txBody>
          <a:bodyPr/>
          <a:lstStyle/>
          <a:p>
            <a:pPr marL="0" indent="0">
              <a:spcAft>
                <a:spcPts val="0"/>
              </a:spcAft>
              <a:buNone/>
            </a:pPr>
            <a:r>
              <a:rPr lang="en-GB"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Wolpert, M. (2018). Rethinking public mental health: learning from obesity. </a:t>
            </a:r>
            <a:r>
              <a:rPr lang="en-GB" i="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The Lancet Psychiatry</a:t>
            </a:r>
            <a:r>
              <a:rPr lang="en-GB"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p>
          <a:p>
            <a:r>
              <a:rPr lang="en-GB" dirty="0"/>
              <a:t>Considers book on “Models of Obesity” by </a:t>
            </a:r>
            <a:r>
              <a:rPr lang="en-GB" dirty="0" err="1"/>
              <a:t>Ulijaszek</a:t>
            </a:r>
            <a:r>
              <a:rPr lang="en-GB" dirty="0"/>
              <a:t> (2017)</a:t>
            </a:r>
          </a:p>
          <a:p>
            <a:r>
              <a:rPr lang="en-GB" dirty="0"/>
              <a:t>Suggests 5 key steps to progress public mental health for CYP </a:t>
            </a:r>
          </a:p>
          <a:p>
            <a:endParaRPr lang="en-GB" dirty="0"/>
          </a:p>
        </p:txBody>
      </p:sp>
      <p:sp>
        <p:nvSpPr>
          <p:cNvPr id="3" name="Title 2">
            <a:extLst>
              <a:ext uri="{FF2B5EF4-FFF2-40B4-BE49-F238E27FC236}">
                <a16:creationId xmlns:a16="http://schemas.microsoft.com/office/drawing/2014/main" id="{13607105-8DB8-4E50-8A35-971529D0DA34}"/>
              </a:ext>
            </a:extLst>
          </p:cNvPr>
          <p:cNvSpPr>
            <a:spLocks noGrp="1"/>
          </p:cNvSpPr>
          <p:nvPr>
            <p:ph type="title"/>
          </p:nvPr>
        </p:nvSpPr>
        <p:spPr/>
        <p:txBody>
          <a:bodyPr>
            <a:normAutofit fontScale="90000"/>
          </a:bodyPr>
          <a:lstStyle/>
          <a:p>
            <a:r>
              <a:rPr lang="en-GB" dirty="0"/>
              <a:t>Learning from Obesity</a:t>
            </a:r>
          </a:p>
        </p:txBody>
      </p:sp>
    </p:spTree>
    <p:extLst>
      <p:ext uri="{BB962C8B-B14F-4D97-AF65-F5344CB8AC3E}">
        <p14:creationId xmlns:p14="http://schemas.microsoft.com/office/powerpoint/2010/main" val="33860992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328119-B7B9-40EA-934B-F2FA8FAB7926}"/>
              </a:ext>
            </a:extLst>
          </p:cNvPr>
          <p:cNvSpPr>
            <a:spLocks noGrp="1"/>
          </p:cNvSpPr>
          <p:nvPr>
            <p:ph idx="1"/>
          </p:nvPr>
        </p:nvSpPr>
        <p:spPr>
          <a:xfrm>
            <a:off x="395537" y="1196752"/>
            <a:ext cx="4536503" cy="4597971"/>
          </a:xfrm>
        </p:spPr>
        <p:txBody>
          <a:bodyPr/>
          <a:lstStyle/>
          <a:p>
            <a:pPr marL="514350" indent="-514350">
              <a:buFont typeface="+mj-lt"/>
              <a:buAutoNum type="arabicPeriod"/>
            </a:pPr>
            <a:r>
              <a:rPr lang="en-GB" sz="2400" dirty="0"/>
              <a:t>Conceive of CYPMH as relapse-remitting</a:t>
            </a:r>
          </a:p>
          <a:p>
            <a:pPr marL="514350" indent="-514350">
              <a:buFont typeface="+mj-lt"/>
              <a:buAutoNum type="arabicPeriod"/>
            </a:pPr>
            <a:r>
              <a:rPr lang="en-GB" sz="2400" dirty="0"/>
              <a:t>Agree  a standard metric of measurement</a:t>
            </a:r>
          </a:p>
          <a:p>
            <a:pPr marL="514350" indent="-514350">
              <a:buFont typeface="+mj-lt"/>
              <a:buAutoNum type="arabicPeriod"/>
            </a:pPr>
            <a:r>
              <a:rPr lang="en-GB" sz="2400" dirty="0"/>
              <a:t>Map the  complex combination of factors that contribute to the public health problem</a:t>
            </a:r>
          </a:p>
          <a:p>
            <a:pPr marL="514350" indent="-514350">
              <a:buFont typeface="+mj-lt"/>
              <a:buAutoNum type="arabicPeriod"/>
            </a:pPr>
            <a:r>
              <a:rPr lang="en-GB" sz="2400" dirty="0"/>
              <a:t>Adopt a “poly-rational approach”</a:t>
            </a:r>
          </a:p>
          <a:p>
            <a:pPr marL="514350" indent="-514350">
              <a:buFont typeface="+mj-lt"/>
              <a:buAutoNum type="arabicPeriod"/>
            </a:pPr>
            <a:r>
              <a:rPr lang="en-GB" sz="2400" dirty="0"/>
              <a:t>Seek “viable clumsy solutions”</a:t>
            </a:r>
          </a:p>
          <a:p>
            <a:endParaRPr lang="en-GB" dirty="0"/>
          </a:p>
        </p:txBody>
      </p:sp>
      <p:sp>
        <p:nvSpPr>
          <p:cNvPr id="3" name="Title 2">
            <a:extLst>
              <a:ext uri="{FF2B5EF4-FFF2-40B4-BE49-F238E27FC236}">
                <a16:creationId xmlns:a16="http://schemas.microsoft.com/office/drawing/2014/main" id="{41A3FE65-222C-4BF9-9C9E-6F7B41EDD88B}"/>
              </a:ext>
            </a:extLst>
          </p:cNvPr>
          <p:cNvSpPr>
            <a:spLocks noGrp="1"/>
          </p:cNvSpPr>
          <p:nvPr>
            <p:ph type="title"/>
          </p:nvPr>
        </p:nvSpPr>
        <p:spPr/>
        <p:txBody>
          <a:bodyPr>
            <a:normAutofit fontScale="90000"/>
          </a:bodyPr>
          <a:lstStyle/>
          <a:p>
            <a:r>
              <a:rPr lang="en-GB" dirty="0"/>
              <a:t>5 steps to Public Mental Heath for CYP</a:t>
            </a:r>
          </a:p>
        </p:txBody>
      </p:sp>
      <p:pic>
        <p:nvPicPr>
          <p:cNvPr id="4" name="Picture 3">
            <a:extLst>
              <a:ext uri="{FF2B5EF4-FFF2-40B4-BE49-F238E27FC236}">
                <a16:creationId xmlns:a16="http://schemas.microsoft.com/office/drawing/2014/main" id="{3BF1F331-CB6F-4453-A963-4E95AD8FD366}"/>
              </a:ext>
            </a:extLst>
          </p:cNvPr>
          <p:cNvPicPr>
            <a:picLocks noChangeAspect="1"/>
          </p:cNvPicPr>
          <p:nvPr/>
        </p:nvPicPr>
        <p:blipFill>
          <a:blip r:embed="rId2"/>
          <a:stretch>
            <a:fillRect/>
          </a:stretch>
        </p:blipFill>
        <p:spPr>
          <a:xfrm>
            <a:off x="5243537" y="1412776"/>
            <a:ext cx="3824131" cy="4032448"/>
          </a:xfrm>
          <a:prstGeom prst="rect">
            <a:avLst/>
          </a:prstGeom>
        </p:spPr>
      </p:pic>
    </p:spTree>
    <p:extLst>
      <p:ext uri="{BB962C8B-B14F-4D97-AF65-F5344CB8AC3E}">
        <p14:creationId xmlns:p14="http://schemas.microsoft.com/office/powerpoint/2010/main" val="29591970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5372" y="260648"/>
            <a:ext cx="9144000" cy="634082"/>
          </a:xfrm>
        </p:spPr>
        <p:txBody>
          <a:bodyPr>
            <a:normAutofit fontScale="90000"/>
          </a:bodyPr>
          <a:lstStyle/>
          <a:p>
            <a:r>
              <a:rPr lang="en-GB" dirty="0"/>
              <a:t>Step 1: Agree conception of MH problems</a:t>
            </a:r>
          </a:p>
        </p:txBody>
      </p:sp>
      <p:sp>
        <p:nvSpPr>
          <p:cNvPr id="2" name="Content Placeholder 1"/>
          <p:cNvSpPr>
            <a:spLocks noGrp="1"/>
          </p:cNvSpPr>
          <p:nvPr>
            <p:ph idx="4294967295"/>
          </p:nvPr>
        </p:nvSpPr>
        <p:spPr>
          <a:xfrm>
            <a:off x="266496" y="1052736"/>
            <a:ext cx="6177712" cy="4752752"/>
          </a:xfrm>
        </p:spPr>
        <p:txBody>
          <a:bodyPr/>
          <a:lstStyle/>
          <a:p>
            <a:pPr marL="0" lvl="1" indent="0">
              <a:buNone/>
            </a:pPr>
            <a:r>
              <a:rPr lang="en-GB" sz="2200" dirty="0">
                <a:solidFill>
                  <a:schemeClr val="tx2"/>
                </a:solidFill>
              </a:rPr>
              <a:t>Conceive of CYPMH problems as broadly relapse-remitting </a:t>
            </a:r>
          </a:p>
          <a:p>
            <a:pPr marL="742950" lvl="2" indent="-342900"/>
            <a:r>
              <a:rPr lang="en-GB" sz="2200" b="1" dirty="0">
                <a:solidFill>
                  <a:schemeClr val="tx2"/>
                </a:solidFill>
              </a:rPr>
              <a:t>Many still have problems at the end of treatment </a:t>
            </a:r>
            <a:r>
              <a:rPr lang="en-GB" sz="2200" dirty="0">
                <a:solidFill>
                  <a:schemeClr val="tx2"/>
                </a:solidFill>
              </a:rPr>
              <a:t>(Wolpert et al 2016)</a:t>
            </a:r>
          </a:p>
          <a:p>
            <a:pPr marL="742950" lvl="2" indent="-342900"/>
            <a:r>
              <a:rPr lang="en-GB" sz="2200" b="1" dirty="0">
                <a:solidFill>
                  <a:schemeClr val="tx2"/>
                </a:solidFill>
              </a:rPr>
              <a:t>Many problems get better by themselves but may then later relapse </a:t>
            </a:r>
          </a:p>
          <a:p>
            <a:pPr marL="400050" lvl="2" indent="0">
              <a:buNone/>
            </a:pPr>
            <a:r>
              <a:rPr lang="en-GB" sz="2200" b="1" dirty="0">
                <a:solidFill>
                  <a:schemeClr val="tx2"/>
                </a:solidFill>
              </a:rPr>
              <a:t> </a:t>
            </a:r>
            <a:r>
              <a:rPr lang="en-GB" sz="2200" dirty="0">
                <a:solidFill>
                  <a:schemeClr val="tx2"/>
                </a:solidFill>
              </a:rPr>
              <a:t>    (Whiteford et al 2017, Neufeld et al 2017)</a:t>
            </a:r>
          </a:p>
          <a:p>
            <a:pPr marL="742950" lvl="2" indent="-342900"/>
            <a:r>
              <a:rPr lang="en-GB" sz="2200" b="1" dirty="0">
                <a:solidFill>
                  <a:schemeClr val="tx2"/>
                </a:solidFill>
              </a:rPr>
              <a:t>Most people will have problems at stages over their life time </a:t>
            </a:r>
            <a:r>
              <a:rPr lang="en-GB" sz="2200" dirty="0">
                <a:solidFill>
                  <a:schemeClr val="tx2"/>
                </a:solidFill>
              </a:rPr>
              <a:t>(Schaefer et al 2017)</a:t>
            </a:r>
          </a:p>
          <a:p>
            <a:pPr marL="742950" lvl="2" indent="-342900"/>
            <a:r>
              <a:rPr lang="en-GB" sz="2200" b="1" dirty="0">
                <a:solidFill>
                  <a:schemeClr val="tx2"/>
                </a:solidFill>
              </a:rPr>
              <a:t>Many people still have ongoing problems but manage in life </a:t>
            </a:r>
            <a:r>
              <a:rPr lang="en-GB" sz="2200" dirty="0">
                <a:solidFill>
                  <a:schemeClr val="tx2"/>
                </a:solidFill>
              </a:rPr>
              <a:t>(Rutter 2016)</a:t>
            </a:r>
            <a:endParaRPr lang="en-GB" sz="1600" dirty="0">
              <a:solidFill>
                <a:schemeClr val="tx2"/>
              </a:solidFill>
            </a:endParaRPr>
          </a:p>
          <a:p>
            <a:pPr marL="0" lvl="1" indent="0">
              <a:buNone/>
            </a:pPr>
            <a:r>
              <a:rPr lang="en-GB" sz="2200" dirty="0">
                <a:solidFill>
                  <a:schemeClr val="tx2"/>
                </a:solidFill>
              </a:rPr>
              <a:t>May need  in time to focus on being clearer what issues most likely acute and which chronic</a:t>
            </a:r>
          </a:p>
        </p:txBody>
      </p:sp>
      <p:pic>
        <p:nvPicPr>
          <p:cNvPr id="9" name="Picture 8">
            <a:extLst>
              <a:ext uri="{FF2B5EF4-FFF2-40B4-BE49-F238E27FC236}">
                <a16:creationId xmlns:a16="http://schemas.microsoft.com/office/drawing/2014/main" id="{3C8D363D-6DB1-4B08-9E9C-C605DEA407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76" t="13550" r="58210"/>
          <a:stretch/>
        </p:blipFill>
        <p:spPr>
          <a:xfrm>
            <a:off x="6444208" y="1702743"/>
            <a:ext cx="2433295" cy="3452513"/>
          </a:xfrm>
          <a:prstGeom prst="rect">
            <a:avLst/>
          </a:prstGeom>
        </p:spPr>
      </p:pic>
    </p:spTree>
    <p:extLst>
      <p:ext uri="{BB962C8B-B14F-4D97-AF65-F5344CB8AC3E}">
        <p14:creationId xmlns:p14="http://schemas.microsoft.com/office/powerpoint/2010/main" val="8768170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4"/>
          <p:cNvSpPr txBox="1">
            <a:spLocks/>
          </p:cNvSpPr>
          <p:nvPr/>
        </p:nvSpPr>
        <p:spPr>
          <a:xfrm>
            <a:off x="209854" y="5998336"/>
            <a:ext cx="7167576" cy="9590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accent1"/>
              </a:buClr>
              <a:buFont typeface="Arial" panose="020B0604020202020204"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Clr>
                <a:schemeClr val="accent1"/>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chemeClr val="accent1"/>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accent1"/>
              </a:buClr>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Clr>
                <a:schemeClr val="accent1"/>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GB" sz="700" dirty="0">
              <a:solidFill>
                <a:schemeClr val="tx1"/>
              </a:solidFill>
            </a:endParaRPr>
          </a:p>
          <a:p>
            <a:pPr marL="360000"/>
            <a:endParaRPr lang="en-GB" sz="1200" dirty="0"/>
          </a:p>
        </p:txBody>
      </p:sp>
      <p:pic>
        <p:nvPicPr>
          <p:cNvPr id="3" name="Picture 2">
            <a:extLst>
              <a:ext uri="{FF2B5EF4-FFF2-40B4-BE49-F238E27FC236}">
                <a16:creationId xmlns:a16="http://schemas.microsoft.com/office/drawing/2014/main" id="{3EFE6A13-DAB6-4CC6-94F4-B2DE2CAC80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9141" y="1164703"/>
            <a:ext cx="3156577" cy="4737474"/>
          </a:xfrm>
          <a:prstGeom prst="rect">
            <a:avLst/>
          </a:prstGeom>
        </p:spPr>
      </p:pic>
      <p:sp>
        <p:nvSpPr>
          <p:cNvPr id="9" name="Title 8">
            <a:extLst>
              <a:ext uri="{FF2B5EF4-FFF2-40B4-BE49-F238E27FC236}">
                <a16:creationId xmlns:a16="http://schemas.microsoft.com/office/drawing/2014/main" id="{58896B35-CC06-44FE-9087-98DC12072A4A}"/>
              </a:ext>
            </a:extLst>
          </p:cNvPr>
          <p:cNvSpPr>
            <a:spLocks noGrp="1"/>
          </p:cNvSpPr>
          <p:nvPr>
            <p:ph type="title"/>
          </p:nvPr>
        </p:nvSpPr>
        <p:spPr>
          <a:xfrm>
            <a:off x="467544" y="260648"/>
            <a:ext cx="8229600" cy="634082"/>
          </a:xfrm>
        </p:spPr>
        <p:txBody>
          <a:bodyPr>
            <a:normAutofit fontScale="90000"/>
          </a:bodyPr>
          <a:lstStyle/>
          <a:p>
            <a:r>
              <a:rPr lang="en-GB" dirty="0"/>
              <a:t>Step 2: Agree a standard metric</a:t>
            </a:r>
          </a:p>
        </p:txBody>
      </p:sp>
      <p:sp>
        <p:nvSpPr>
          <p:cNvPr id="6" name="Content Placeholder 5">
            <a:extLst>
              <a:ext uri="{FF2B5EF4-FFF2-40B4-BE49-F238E27FC236}">
                <a16:creationId xmlns:a16="http://schemas.microsoft.com/office/drawing/2014/main" id="{C40427A0-0322-4847-851B-E3A11069A306}"/>
              </a:ext>
            </a:extLst>
          </p:cNvPr>
          <p:cNvSpPr>
            <a:spLocks noGrp="1"/>
          </p:cNvSpPr>
          <p:nvPr>
            <p:ph idx="4294967295"/>
          </p:nvPr>
        </p:nvSpPr>
        <p:spPr>
          <a:xfrm>
            <a:off x="0" y="1268759"/>
            <a:ext cx="5652120" cy="4525615"/>
          </a:xfrm>
        </p:spPr>
        <p:txBody>
          <a:bodyPr/>
          <a:lstStyle/>
          <a:p>
            <a:pPr marL="0" indent="0">
              <a:buNone/>
            </a:pPr>
            <a:r>
              <a:rPr lang="en-GB" sz="2400" i="1" dirty="0"/>
              <a:t>“Standardization of obesity measurement using BMI has allowed sense to be made of population obesity more easily through the practice of epidemiology.” </a:t>
            </a:r>
          </a:p>
          <a:p>
            <a:pPr marL="0" indent="0">
              <a:buNone/>
            </a:pPr>
            <a:endParaRPr lang="en-GB" sz="1800" dirty="0"/>
          </a:p>
          <a:p>
            <a:pPr marL="0" indent="0">
              <a:buNone/>
            </a:pPr>
            <a:r>
              <a:rPr lang="en-GB" sz="2400" dirty="0"/>
              <a:t>Need to </a:t>
            </a:r>
          </a:p>
          <a:p>
            <a:r>
              <a:rPr lang="en-GB" sz="2400" dirty="0"/>
              <a:t>be clear what we mean by mental health or the lack of it.</a:t>
            </a:r>
          </a:p>
          <a:p>
            <a:r>
              <a:rPr lang="en-GB" sz="2400" dirty="0"/>
              <a:t>stop using mental illness, distress, poor wellbeing interchangeably</a:t>
            </a:r>
          </a:p>
          <a:p>
            <a:r>
              <a:rPr lang="en-GB" sz="2400" dirty="0"/>
              <a:t>Agree measure of positive change e.g. reliable improvement or recovery</a:t>
            </a:r>
          </a:p>
          <a:p>
            <a:pPr marL="0" indent="0">
              <a:buNone/>
            </a:pPr>
            <a:endParaRPr lang="en-GB" sz="2400" dirty="0"/>
          </a:p>
        </p:txBody>
      </p:sp>
    </p:spTree>
    <p:extLst>
      <p:ext uri="{BB962C8B-B14F-4D97-AF65-F5344CB8AC3E}">
        <p14:creationId xmlns:p14="http://schemas.microsoft.com/office/powerpoint/2010/main" val="41924384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4"/>
          <p:cNvSpPr txBox="1">
            <a:spLocks/>
          </p:cNvSpPr>
          <p:nvPr/>
        </p:nvSpPr>
        <p:spPr>
          <a:xfrm>
            <a:off x="313000" y="5993904"/>
            <a:ext cx="7211328" cy="86409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accent1"/>
              </a:buClr>
              <a:buFont typeface="Arial" panose="020B0604020202020204"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Clr>
                <a:schemeClr val="accent1"/>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chemeClr val="accent1"/>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accent1"/>
              </a:buClr>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Clr>
                <a:schemeClr val="accent1"/>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60000"/>
            <a:endParaRPr lang="en-GB" sz="900" dirty="0"/>
          </a:p>
        </p:txBody>
      </p:sp>
      <p:pic>
        <p:nvPicPr>
          <p:cNvPr id="3" name="Picture 2">
            <a:extLst>
              <a:ext uri="{FF2B5EF4-FFF2-40B4-BE49-F238E27FC236}">
                <a16:creationId xmlns:a16="http://schemas.microsoft.com/office/drawing/2014/main" id="{F0898F28-F0CB-48E1-A3E8-B71ADA2B84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360" t="11967" r="38189" b="16721"/>
          <a:stretch/>
        </p:blipFill>
        <p:spPr>
          <a:xfrm>
            <a:off x="95776" y="1150062"/>
            <a:ext cx="3610929" cy="4680520"/>
          </a:xfrm>
          <a:prstGeom prst="rect">
            <a:avLst/>
          </a:prstGeom>
        </p:spPr>
      </p:pic>
      <p:sp>
        <p:nvSpPr>
          <p:cNvPr id="6" name="Content Placeholder 5">
            <a:extLst>
              <a:ext uri="{FF2B5EF4-FFF2-40B4-BE49-F238E27FC236}">
                <a16:creationId xmlns:a16="http://schemas.microsoft.com/office/drawing/2014/main" id="{D7599EDF-A1C2-4D22-BDC4-C67815B672D1}"/>
              </a:ext>
            </a:extLst>
          </p:cNvPr>
          <p:cNvSpPr>
            <a:spLocks noGrp="1"/>
          </p:cNvSpPr>
          <p:nvPr>
            <p:ph idx="1"/>
          </p:nvPr>
        </p:nvSpPr>
        <p:spPr>
          <a:xfrm>
            <a:off x="3851920" y="1072042"/>
            <a:ext cx="5256584" cy="4722681"/>
          </a:xfrm>
        </p:spPr>
        <p:txBody>
          <a:bodyPr/>
          <a:lstStyle/>
          <a:p>
            <a:pPr marL="0" indent="0">
              <a:buNone/>
            </a:pPr>
            <a:r>
              <a:rPr lang="en-GB" sz="2100" i="1" dirty="0"/>
              <a:t>“Obesogenic environments are easily identiﬁed by a … preponderance of motorized transport and of sedentary occupations, and the cheap and easy availability of high-fat, high-reﬁned-carbohydrate foods” </a:t>
            </a:r>
            <a:r>
              <a:rPr lang="en-GB" sz="2100" dirty="0" err="1"/>
              <a:t>Ulijaszek</a:t>
            </a:r>
            <a:endParaRPr lang="en-GB" sz="2100" dirty="0"/>
          </a:p>
          <a:p>
            <a:pPr marL="0" indent="0">
              <a:buNone/>
            </a:pPr>
            <a:endParaRPr lang="en-GB" sz="1800" dirty="0"/>
          </a:p>
          <a:p>
            <a:pPr marL="0" indent="0">
              <a:buNone/>
            </a:pPr>
            <a:r>
              <a:rPr lang="en-GB" sz="2400" dirty="0"/>
              <a:t>Need to rigorously consider elements of </a:t>
            </a:r>
            <a:r>
              <a:rPr lang="en-GB" sz="2400" dirty="0" err="1"/>
              <a:t>psychopathogenic</a:t>
            </a:r>
            <a:r>
              <a:rPr lang="en-GB" sz="2400" dirty="0"/>
              <a:t> environments for MH:</a:t>
            </a:r>
          </a:p>
          <a:p>
            <a:r>
              <a:rPr lang="en-GB" sz="2400" dirty="0"/>
              <a:t>Poverty</a:t>
            </a:r>
          </a:p>
          <a:p>
            <a:r>
              <a:rPr lang="en-GB" sz="2400" dirty="0"/>
              <a:t>Social isolation</a:t>
            </a:r>
          </a:p>
          <a:p>
            <a:r>
              <a:rPr lang="en-GB" sz="2400" dirty="0"/>
              <a:t>Bullying</a:t>
            </a:r>
          </a:p>
          <a:p>
            <a:r>
              <a:rPr lang="en-GB" sz="2400" dirty="0"/>
              <a:t>What is the role of current configuration of services?</a:t>
            </a:r>
          </a:p>
        </p:txBody>
      </p:sp>
      <p:sp>
        <p:nvSpPr>
          <p:cNvPr id="9" name="Title 8">
            <a:extLst>
              <a:ext uri="{FF2B5EF4-FFF2-40B4-BE49-F238E27FC236}">
                <a16:creationId xmlns:a16="http://schemas.microsoft.com/office/drawing/2014/main" id="{1829F3C6-FE4B-4732-9376-D93A182B5B0A}"/>
              </a:ext>
            </a:extLst>
          </p:cNvPr>
          <p:cNvSpPr>
            <a:spLocks noGrp="1"/>
          </p:cNvSpPr>
          <p:nvPr>
            <p:ph type="title"/>
          </p:nvPr>
        </p:nvSpPr>
        <p:spPr/>
        <p:txBody>
          <a:bodyPr>
            <a:normAutofit fontScale="90000"/>
          </a:bodyPr>
          <a:lstStyle/>
          <a:p>
            <a:r>
              <a:rPr lang="en-GB" dirty="0"/>
              <a:t>Step 3: Map the </a:t>
            </a:r>
            <a:r>
              <a:rPr lang="en-GB" dirty="0" err="1"/>
              <a:t>psychopathogenic</a:t>
            </a:r>
            <a:r>
              <a:rPr lang="en-GB" dirty="0"/>
              <a:t> system</a:t>
            </a:r>
          </a:p>
        </p:txBody>
      </p:sp>
    </p:spTree>
    <p:extLst>
      <p:ext uri="{BB962C8B-B14F-4D97-AF65-F5344CB8AC3E}">
        <p14:creationId xmlns:p14="http://schemas.microsoft.com/office/powerpoint/2010/main" val="10455177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A11E0CC-E8AE-45DD-AC59-6BF34E66847F}"/>
              </a:ext>
            </a:extLst>
          </p:cNvPr>
          <p:cNvSpPr>
            <a:spLocks noGrp="1"/>
          </p:cNvSpPr>
          <p:nvPr>
            <p:ph idx="1"/>
          </p:nvPr>
        </p:nvSpPr>
        <p:spPr>
          <a:xfrm>
            <a:off x="395537" y="1196752"/>
            <a:ext cx="4608511" cy="4597971"/>
          </a:xfrm>
        </p:spPr>
        <p:txBody>
          <a:bodyPr/>
          <a:lstStyle/>
          <a:p>
            <a:pPr marL="0" indent="0">
              <a:buNone/>
            </a:pPr>
            <a:r>
              <a:rPr lang="en-GB" sz="2400" b="1" i="1" dirty="0">
                <a:solidFill>
                  <a:srgbClr val="4F4F4F"/>
                </a:solidFill>
                <a:latin typeface="Arial" panose="020B0604020202020204" pitchFamily="34" charset="0"/>
              </a:rPr>
              <a:t>Parents:</a:t>
            </a:r>
            <a:r>
              <a:rPr lang="en-GB" sz="2400" i="1" dirty="0">
                <a:solidFill>
                  <a:srgbClr val="4F4F4F"/>
                </a:solidFill>
                <a:latin typeface="Arial" panose="020B0604020202020204" pitchFamily="34" charset="0"/>
              </a:rPr>
              <a:t> Kids are more depressed these days, I wonder why?</a:t>
            </a:r>
            <a:endParaRPr lang="en-GB" sz="2400" dirty="0">
              <a:solidFill>
                <a:srgbClr val="4F4F4F"/>
              </a:solidFill>
              <a:latin typeface="Arial" panose="020B0604020202020204" pitchFamily="34" charset="0"/>
            </a:endParaRPr>
          </a:p>
          <a:p>
            <a:pPr marL="0" indent="0">
              <a:buNone/>
            </a:pPr>
            <a:r>
              <a:rPr lang="en-GB" sz="2400" b="1" i="1" dirty="0">
                <a:solidFill>
                  <a:srgbClr val="4F4F4F"/>
                </a:solidFill>
                <a:latin typeface="Arial" panose="020B0604020202020204" pitchFamily="34" charset="0"/>
              </a:rPr>
              <a:t>Kids</a:t>
            </a:r>
            <a:r>
              <a:rPr lang="en-GB" sz="2400" i="1" dirty="0">
                <a:solidFill>
                  <a:srgbClr val="4F4F4F"/>
                </a:solidFill>
                <a:latin typeface="Arial" panose="020B0604020202020204" pitchFamily="34" charset="0"/>
              </a:rPr>
              <a:t>: You destroyed the economy for us, the earth is literally dying, we are going to work until we die and on top of that the Nazis are back.</a:t>
            </a:r>
            <a:endParaRPr lang="en-GB" sz="2400" dirty="0">
              <a:solidFill>
                <a:srgbClr val="4F4F4F"/>
              </a:solidFill>
              <a:latin typeface="Arial" panose="020B0604020202020204" pitchFamily="34" charset="0"/>
            </a:endParaRPr>
          </a:p>
          <a:p>
            <a:pPr marL="0" indent="0">
              <a:buNone/>
            </a:pPr>
            <a:r>
              <a:rPr lang="en-GB" sz="2400" b="1" i="1" dirty="0">
                <a:solidFill>
                  <a:srgbClr val="4F4F4F"/>
                </a:solidFill>
                <a:latin typeface="Arial" panose="020B0604020202020204" pitchFamily="34" charset="0"/>
              </a:rPr>
              <a:t>Parents:</a:t>
            </a:r>
            <a:r>
              <a:rPr lang="en-GB" sz="2400" i="1" dirty="0">
                <a:solidFill>
                  <a:srgbClr val="4F4F4F"/>
                </a:solidFill>
                <a:latin typeface="Arial" panose="020B0604020202020204" pitchFamily="34" charset="0"/>
              </a:rPr>
              <a:t> It's those pesky iPhones</a:t>
            </a:r>
            <a:endParaRPr lang="en-GB" sz="2400" dirty="0">
              <a:solidFill>
                <a:srgbClr val="4F4F4F"/>
              </a:solidFill>
              <a:latin typeface="Arial" panose="020B0604020202020204" pitchFamily="34" charset="0"/>
            </a:endParaRPr>
          </a:p>
          <a:p>
            <a:pPr marL="0" indent="0">
              <a:buNone/>
            </a:pPr>
            <a:r>
              <a:rPr lang="en-GB" sz="2400" dirty="0">
                <a:solidFill>
                  <a:srgbClr val="4F4F4F"/>
                </a:solidFill>
                <a:latin typeface="Arial" panose="020B0604020202020204" pitchFamily="34" charset="0"/>
              </a:rPr>
              <a:t>@</a:t>
            </a:r>
            <a:r>
              <a:rPr lang="en-GB" sz="2400" dirty="0" err="1">
                <a:solidFill>
                  <a:srgbClr val="4F4F4F"/>
                </a:solidFill>
                <a:latin typeface="Arial" panose="020B0604020202020204" pitchFamily="34" charset="0"/>
              </a:rPr>
              <a:t>panoparker</a:t>
            </a:r>
            <a:r>
              <a:rPr lang="en-GB" sz="2400" dirty="0">
                <a:solidFill>
                  <a:srgbClr val="4F4F4F"/>
                </a:solidFill>
                <a:latin typeface="Arial" panose="020B0604020202020204" pitchFamily="34" charset="0"/>
              </a:rPr>
              <a:t> tweet 3</a:t>
            </a:r>
            <a:r>
              <a:rPr lang="en-GB" sz="2400" baseline="30000" dirty="0">
                <a:solidFill>
                  <a:srgbClr val="4F4F4F"/>
                </a:solidFill>
                <a:latin typeface="Arial" panose="020B0604020202020204" pitchFamily="34" charset="0"/>
              </a:rPr>
              <a:t>rd</a:t>
            </a:r>
            <a:r>
              <a:rPr lang="en-GB" sz="2400" dirty="0">
                <a:solidFill>
                  <a:srgbClr val="4F4F4F"/>
                </a:solidFill>
                <a:latin typeface="Arial" panose="020B0604020202020204" pitchFamily="34" charset="0"/>
              </a:rPr>
              <a:t> Dec 2017</a:t>
            </a:r>
          </a:p>
          <a:p>
            <a:pPr marL="0" indent="0">
              <a:buNone/>
            </a:pPr>
            <a:r>
              <a:rPr lang="en-GB" sz="2400" dirty="0">
                <a:solidFill>
                  <a:srgbClr val="4F4F4F"/>
                </a:solidFill>
                <a:latin typeface="Arial" panose="020B0604020202020204" pitchFamily="34" charset="0"/>
              </a:rPr>
              <a:t> </a:t>
            </a:r>
          </a:p>
          <a:p>
            <a:endParaRPr lang="en-GB" dirty="0"/>
          </a:p>
        </p:txBody>
      </p:sp>
      <p:sp>
        <p:nvSpPr>
          <p:cNvPr id="3" name="Title 2">
            <a:extLst>
              <a:ext uri="{FF2B5EF4-FFF2-40B4-BE49-F238E27FC236}">
                <a16:creationId xmlns:a16="http://schemas.microsoft.com/office/drawing/2014/main" id="{F7723868-A91A-459C-A442-B08302CF0067}"/>
              </a:ext>
            </a:extLst>
          </p:cNvPr>
          <p:cNvSpPr>
            <a:spLocks noGrp="1"/>
          </p:cNvSpPr>
          <p:nvPr>
            <p:ph type="title"/>
          </p:nvPr>
        </p:nvSpPr>
        <p:spPr>
          <a:xfrm>
            <a:off x="457200" y="274638"/>
            <a:ext cx="8651304" cy="634082"/>
          </a:xfrm>
        </p:spPr>
        <p:txBody>
          <a:bodyPr>
            <a:normAutofit fontScale="90000"/>
          </a:bodyPr>
          <a:lstStyle/>
          <a:p>
            <a:r>
              <a:rPr lang="en-GB" dirty="0"/>
              <a:t>Step 3 Note 1: beware one answer solutions</a:t>
            </a:r>
          </a:p>
        </p:txBody>
      </p:sp>
      <p:pic>
        <p:nvPicPr>
          <p:cNvPr id="5" name="Picture 4">
            <a:extLst>
              <a:ext uri="{FF2B5EF4-FFF2-40B4-BE49-F238E27FC236}">
                <a16:creationId xmlns:a16="http://schemas.microsoft.com/office/drawing/2014/main" id="{C74F5A93-159B-4C9D-AF8D-5BCF077FDB06}"/>
              </a:ext>
            </a:extLst>
          </p:cNvPr>
          <p:cNvPicPr>
            <a:picLocks noChangeAspect="1"/>
          </p:cNvPicPr>
          <p:nvPr/>
        </p:nvPicPr>
        <p:blipFill>
          <a:blip r:embed="rId2"/>
          <a:stretch>
            <a:fillRect/>
          </a:stretch>
        </p:blipFill>
        <p:spPr>
          <a:xfrm>
            <a:off x="5436096" y="1022043"/>
            <a:ext cx="2664183" cy="4761389"/>
          </a:xfrm>
          <a:prstGeom prst="rect">
            <a:avLst/>
          </a:prstGeom>
        </p:spPr>
      </p:pic>
    </p:spTree>
    <p:extLst>
      <p:ext uri="{BB962C8B-B14F-4D97-AF65-F5344CB8AC3E}">
        <p14:creationId xmlns:p14="http://schemas.microsoft.com/office/powerpoint/2010/main" val="37701614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D3F51F7-18AA-47A7-8CC3-59DBDBF8261D}"/>
              </a:ext>
            </a:extLst>
          </p:cNvPr>
          <p:cNvSpPr>
            <a:spLocks noGrp="1"/>
          </p:cNvSpPr>
          <p:nvPr>
            <p:ph idx="1"/>
          </p:nvPr>
        </p:nvSpPr>
        <p:spPr>
          <a:xfrm>
            <a:off x="179512" y="1196752"/>
            <a:ext cx="4968552" cy="4597971"/>
          </a:xfrm>
        </p:spPr>
        <p:txBody>
          <a:bodyPr/>
          <a:lstStyle/>
          <a:p>
            <a:pPr marL="0" indent="0">
              <a:buNone/>
            </a:pPr>
            <a:r>
              <a:rPr lang="en-GB" sz="2100" i="1" dirty="0"/>
              <a:t>In societies promoting individualist values, obesity regulation is often synonymous with individual self-control. </a:t>
            </a:r>
          </a:p>
          <a:p>
            <a:pPr marL="0" indent="0">
              <a:buNone/>
            </a:pPr>
            <a:r>
              <a:rPr lang="en-GB" sz="2100" i="1" dirty="0"/>
              <a:t>Models focus on </a:t>
            </a:r>
            <a:r>
              <a:rPr lang="en-GB" sz="2100" i="1" dirty="0" err="1"/>
              <a:t>responsibilization</a:t>
            </a:r>
            <a:r>
              <a:rPr lang="en-GB" sz="2100" i="1" dirty="0"/>
              <a:t> and self-management, and on parents and schools for the prevention and reduction. </a:t>
            </a:r>
            <a:r>
              <a:rPr lang="en-GB" sz="2100" dirty="0" err="1"/>
              <a:t>Ulijaszek</a:t>
            </a:r>
            <a:endParaRPr lang="en-GB" sz="2100" dirty="0"/>
          </a:p>
          <a:p>
            <a:pPr marL="0" indent="0">
              <a:buNone/>
            </a:pPr>
            <a:endParaRPr lang="en-GB" sz="2000" dirty="0"/>
          </a:p>
          <a:p>
            <a:r>
              <a:rPr lang="en-GB" sz="2400" dirty="0"/>
              <a:t>Don’t focus on idea that children must develop grit” or “resilience”.</a:t>
            </a:r>
          </a:p>
          <a:p>
            <a:r>
              <a:rPr lang="en-GB" sz="2400" dirty="0"/>
              <a:t>Don’t blame parents</a:t>
            </a:r>
          </a:p>
          <a:p>
            <a:r>
              <a:rPr lang="en-GB" sz="2400" dirty="0"/>
              <a:t>Consider full environment as well as individual variation </a:t>
            </a:r>
          </a:p>
          <a:p>
            <a:endParaRPr lang="en-GB" sz="2400" dirty="0"/>
          </a:p>
        </p:txBody>
      </p:sp>
      <p:sp>
        <p:nvSpPr>
          <p:cNvPr id="3" name="Title 2">
            <a:extLst>
              <a:ext uri="{FF2B5EF4-FFF2-40B4-BE49-F238E27FC236}">
                <a16:creationId xmlns:a16="http://schemas.microsoft.com/office/drawing/2014/main" id="{B9E9BD0D-168E-4971-81A2-D1D8C2F6224F}"/>
              </a:ext>
            </a:extLst>
          </p:cNvPr>
          <p:cNvSpPr>
            <a:spLocks noGrp="1"/>
          </p:cNvSpPr>
          <p:nvPr>
            <p:ph type="title"/>
          </p:nvPr>
        </p:nvSpPr>
        <p:spPr/>
        <p:txBody>
          <a:bodyPr>
            <a:normAutofit fontScale="90000"/>
          </a:bodyPr>
          <a:lstStyle/>
          <a:p>
            <a:r>
              <a:rPr lang="en-GB" dirty="0"/>
              <a:t>Step 3 Note 2: beware the blame game</a:t>
            </a:r>
          </a:p>
        </p:txBody>
      </p:sp>
      <p:pic>
        <p:nvPicPr>
          <p:cNvPr id="4" name="Picture 3">
            <a:extLst>
              <a:ext uri="{FF2B5EF4-FFF2-40B4-BE49-F238E27FC236}">
                <a16:creationId xmlns:a16="http://schemas.microsoft.com/office/drawing/2014/main" id="{5516E8DD-4DEE-4184-B668-6F68EE60BD49}"/>
              </a:ext>
            </a:extLst>
          </p:cNvPr>
          <p:cNvPicPr>
            <a:picLocks noChangeAspect="1"/>
          </p:cNvPicPr>
          <p:nvPr/>
        </p:nvPicPr>
        <p:blipFill>
          <a:blip r:embed="rId2"/>
          <a:stretch>
            <a:fillRect/>
          </a:stretch>
        </p:blipFill>
        <p:spPr>
          <a:xfrm>
            <a:off x="5099221" y="1355453"/>
            <a:ext cx="3793259" cy="4280568"/>
          </a:xfrm>
          <a:prstGeom prst="rect">
            <a:avLst/>
          </a:prstGeom>
        </p:spPr>
      </p:pic>
    </p:spTree>
    <p:extLst>
      <p:ext uri="{BB962C8B-B14F-4D97-AF65-F5344CB8AC3E}">
        <p14:creationId xmlns:p14="http://schemas.microsoft.com/office/powerpoint/2010/main" val="35912922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C4912C-4235-4090-BCAB-75D00D04D6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2413" y="2996952"/>
            <a:ext cx="3799512" cy="2475876"/>
          </a:xfrm>
          <a:prstGeom prst="rect">
            <a:avLst/>
          </a:prstGeom>
        </p:spPr>
      </p:pic>
      <p:sp>
        <p:nvSpPr>
          <p:cNvPr id="8" name="Content Placeholder 7">
            <a:extLst>
              <a:ext uri="{FF2B5EF4-FFF2-40B4-BE49-F238E27FC236}">
                <a16:creationId xmlns:a16="http://schemas.microsoft.com/office/drawing/2014/main" id="{0895668F-6A89-401A-BF02-8AD23A80AE6C}"/>
              </a:ext>
            </a:extLst>
          </p:cNvPr>
          <p:cNvSpPr>
            <a:spLocks noGrp="1"/>
          </p:cNvSpPr>
          <p:nvPr>
            <p:ph idx="1"/>
          </p:nvPr>
        </p:nvSpPr>
        <p:spPr>
          <a:xfrm>
            <a:off x="105325" y="2348880"/>
            <a:ext cx="4637087" cy="2941787"/>
          </a:xfrm>
        </p:spPr>
        <p:txBody>
          <a:bodyPr/>
          <a:lstStyle/>
          <a:p>
            <a:r>
              <a:rPr lang="en-GB" sz="2200" dirty="0"/>
              <a:t>Note power structures and vested interest</a:t>
            </a:r>
          </a:p>
          <a:p>
            <a:r>
              <a:rPr lang="en-GB" sz="2200" dirty="0"/>
              <a:t>Beware over-reliance on biomedical: equal status for different disciplines</a:t>
            </a:r>
          </a:p>
          <a:p>
            <a:r>
              <a:rPr lang="en-GB" sz="2200" dirty="0"/>
              <a:t>Consider non hierarchical frameworks, to draw on different types of evidence to inform action: </a:t>
            </a:r>
          </a:p>
          <a:p>
            <a:pPr lvl="1"/>
            <a:r>
              <a:rPr lang="en-GB" sz="1800" dirty="0"/>
              <a:t>observational, experimental, extrapolated, experience based </a:t>
            </a:r>
          </a:p>
        </p:txBody>
      </p:sp>
      <p:sp>
        <p:nvSpPr>
          <p:cNvPr id="10" name="Title 9">
            <a:extLst>
              <a:ext uri="{FF2B5EF4-FFF2-40B4-BE49-F238E27FC236}">
                <a16:creationId xmlns:a16="http://schemas.microsoft.com/office/drawing/2014/main" id="{E9D53090-8241-4025-9750-593511F658E0}"/>
              </a:ext>
            </a:extLst>
          </p:cNvPr>
          <p:cNvSpPr>
            <a:spLocks noGrp="1"/>
          </p:cNvSpPr>
          <p:nvPr>
            <p:ph type="title"/>
          </p:nvPr>
        </p:nvSpPr>
        <p:spPr/>
        <p:txBody>
          <a:bodyPr>
            <a:normAutofit fontScale="90000"/>
          </a:bodyPr>
          <a:lstStyle/>
          <a:p>
            <a:r>
              <a:rPr lang="en-GB" dirty="0"/>
              <a:t>Step 4: Adopt a “poly-rational approach”</a:t>
            </a:r>
          </a:p>
        </p:txBody>
      </p:sp>
      <p:sp>
        <p:nvSpPr>
          <p:cNvPr id="2" name="Rectangle 1">
            <a:extLst>
              <a:ext uri="{FF2B5EF4-FFF2-40B4-BE49-F238E27FC236}">
                <a16:creationId xmlns:a16="http://schemas.microsoft.com/office/drawing/2014/main" id="{06CEEBBD-2174-4F9A-8E53-ECF4DE23CDB3}"/>
              </a:ext>
            </a:extLst>
          </p:cNvPr>
          <p:cNvSpPr/>
          <p:nvPr/>
        </p:nvSpPr>
        <p:spPr>
          <a:xfrm>
            <a:off x="251520" y="1241156"/>
            <a:ext cx="8511414" cy="1061829"/>
          </a:xfrm>
          <a:prstGeom prst="rect">
            <a:avLst/>
          </a:prstGeom>
        </p:spPr>
        <p:txBody>
          <a:bodyPr wrap="square">
            <a:spAutoFit/>
          </a:bodyPr>
          <a:lstStyle/>
          <a:p>
            <a:r>
              <a:rPr lang="en-GB" sz="2100" i="1" dirty="0">
                <a:solidFill>
                  <a:schemeClr val="tx2"/>
                </a:solidFill>
              </a:rPr>
              <a:t>“Different forms of rationality carry different meanings according to discipline, be it economics, psychology, sociology, evolutionary biology or political science”.</a:t>
            </a:r>
            <a:r>
              <a:rPr lang="en-GB" sz="2100" dirty="0">
                <a:solidFill>
                  <a:schemeClr val="tx2"/>
                </a:solidFill>
              </a:rPr>
              <a:t> </a:t>
            </a:r>
            <a:r>
              <a:rPr lang="en-GB" sz="2100" dirty="0" err="1">
                <a:solidFill>
                  <a:schemeClr val="tx2"/>
                </a:solidFill>
              </a:rPr>
              <a:t>Ulijaszek</a:t>
            </a:r>
            <a:endParaRPr lang="en-GB" sz="2100" dirty="0">
              <a:solidFill>
                <a:schemeClr val="tx2"/>
              </a:solidFill>
            </a:endParaRPr>
          </a:p>
        </p:txBody>
      </p:sp>
    </p:spTree>
    <p:extLst>
      <p:ext uri="{BB962C8B-B14F-4D97-AF65-F5344CB8AC3E}">
        <p14:creationId xmlns:p14="http://schemas.microsoft.com/office/powerpoint/2010/main" val="38159863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748AE0-6A76-4972-8FFE-B5B8EC19A7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8144" y="1070880"/>
            <a:ext cx="3167942" cy="4752528"/>
          </a:xfrm>
          <a:prstGeom prst="rect">
            <a:avLst/>
          </a:prstGeom>
        </p:spPr>
      </p:pic>
      <p:sp>
        <p:nvSpPr>
          <p:cNvPr id="7" name="Content Placeholder 6">
            <a:extLst>
              <a:ext uri="{FF2B5EF4-FFF2-40B4-BE49-F238E27FC236}">
                <a16:creationId xmlns:a16="http://schemas.microsoft.com/office/drawing/2014/main" id="{FF764CA0-A360-4326-849B-7B8D247567E4}"/>
              </a:ext>
            </a:extLst>
          </p:cNvPr>
          <p:cNvSpPr>
            <a:spLocks noGrp="1"/>
          </p:cNvSpPr>
          <p:nvPr>
            <p:ph idx="1"/>
          </p:nvPr>
        </p:nvSpPr>
        <p:spPr>
          <a:xfrm>
            <a:off x="395536" y="1070880"/>
            <a:ext cx="5328591" cy="4723843"/>
          </a:xfrm>
        </p:spPr>
        <p:txBody>
          <a:bodyPr/>
          <a:lstStyle/>
          <a:p>
            <a:r>
              <a:rPr lang="en-GB" sz="2300" dirty="0"/>
              <a:t>Cross discipline and cross government attempts may be multiple and uncoordinated- leading to “cacophony of effort”</a:t>
            </a:r>
          </a:p>
          <a:p>
            <a:r>
              <a:rPr lang="en-GB" sz="2300" dirty="0"/>
              <a:t>Accept no one neat rational solution likely to solve things</a:t>
            </a:r>
          </a:p>
          <a:p>
            <a:r>
              <a:rPr lang="en-GB" sz="2300" dirty="0"/>
              <a:t>Bring key stakeholders together to consider physical, economic, policy, socio-cultural and environmental factors</a:t>
            </a:r>
          </a:p>
          <a:p>
            <a:r>
              <a:rPr lang="en-GB" sz="2300" dirty="0"/>
              <a:t>Trial a set of viable clumsy solutions, using agreed metrics to consider outcomes</a:t>
            </a:r>
          </a:p>
        </p:txBody>
      </p:sp>
      <p:sp>
        <p:nvSpPr>
          <p:cNvPr id="9" name="Title 8">
            <a:extLst>
              <a:ext uri="{FF2B5EF4-FFF2-40B4-BE49-F238E27FC236}">
                <a16:creationId xmlns:a16="http://schemas.microsoft.com/office/drawing/2014/main" id="{CF33CA11-30E8-4FEB-B799-C2AE3FDAAF79}"/>
              </a:ext>
            </a:extLst>
          </p:cNvPr>
          <p:cNvSpPr>
            <a:spLocks noGrp="1"/>
          </p:cNvSpPr>
          <p:nvPr>
            <p:ph type="title"/>
          </p:nvPr>
        </p:nvSpPr>
        <p:spPr/>
        <p:txBody>
          <a:bodyPr>
            <a:normAutofit fontScale="90000"/>
          </a:bodyPr>
          <a:lstStyle/>
          <a:p>
            <a:r>
              <a:rPr lang="en-GB" dirty="0"/>
              <a:t>Step 5: seek “viable clumsy solutions”</a:t>
            </a:r>
          </a:p>
        </p:txBody>
      </p:sp>
    </p:spTree>
    <p:extLst>
      <p:ext uri="{BB962C8B-B14F-4D97-AF65-F5344CB8AC3E}">
        <p14:creationId xmlns:p14="http://schemas.microsoft.com/office/powerpoint/2010/main" val="1666432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9ED5CAB-CF82-4BC0-91C7-9FDDB4A4B6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477"/>
          <a:stretch/>
        </p:blipFill>
        <p:spPr bwMode="auto">
          <a:xfrm>
            <a:off x="809625" y="1196752"/>
            <a:ext cx="7524750" cy="4718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a:extLst>
              <a:ext uri="{FF2B5EF4-FFF2-40B4-BE49-F238E27FC236}">
                <a16:creationId xmlns:a16="http://schemas.microsoft.com/office/drawing/2014/main" id="{4B3772BC-32EC-469E-A8A0-23E8C8BB9579}"/>
              </a:ext>
            </a:extLst>
          </p:cNvPr>
          <p:cNvSpPr>
            <a:spLocks noGrp="1"/>
          </p:cNvSpPr>
          <p:nvPr>
            <p:ph type="title"/>
          </p:nvPr>
        </p:nvSpPr>
        <p:spPr/>
        <p:txBody>
          <a:bodyPr>
            <a:normAutofit fontScale="90000"/>
          </a:bodyPr>
          <a:lstStyle/>
          <a:p>
            <a:r>
              <a:rPr lang="en-GB" dirty="0"/>
              <a:t>Who we are</a:t>
            </a:r>
          </a:p>
        </p:txBody>
      </p:sp>
      <p:sp>
        <p:nvSpPr>
          <p:cNvPr id="5" name="Rectangle 4">
            <a:extLst>
              <a:ext uri="{FF2B5EF4-FFF2-40B4-BE49-F238E27FC236}">
                <a16:creationId xmlns:a16="http://schemas.microsoft.com/office/drawing/2014/main" id="{83172C40-0F39-4B97-8A6C-A0A3C4EFFD2E}"/>
              </a:ext>
            </a:extLst>
          </p:cNvPr>
          <p:cNvSpPr/>
          <p:nvPr/>
        </p:nvSpPr>
        <p:spPr>
          <a:xfrm>
            <a:off x="467544" y="4653135"/>
            <a:ext cx="5256584" cy="1219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A8B190BC-6A36-433D-8E16-D6865BE9AC75}"/>
              </a:ext>
            </a:extLst>
          </p:cNvPr>
          <p:cNvSpPr/>
          <p:nvPr/>
        </p:nvSpPr>
        <p:spPr>
          <a:xfrm>
            <a:off x="467544" y="4226916"/>
            <a:ext cx="4536504" cy="16455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600" b="1" dirty="0">
              <a:solidFill>
                <a:schemeClr val="bg2"/>
              </a:solidFill>
              <a:latin typeface="Calibri" panose="020F0502020204030204" pitchFamily="34" charset="0"/>
            </a:endParaRPr>
          </a:p>
          <a:p>
            <a:r>
              <a:rPr lang="en-GB" b="1" dirty="0">
                <a:solidFill>
                  <a:schemeClr val="bg2"/>
                </a:solidFill>
                <a:latin typeface="Calibri" panose="020F0502020204030204" pitchFamily="34" charset="0"/>
              </a:rPr>
              <a:t>CORC is the UK’s leading membership organisation that collects and uses evidence to improve children and young people’s mental health and wellbeing</a:t>
            </a:r>
          </a:p>
        </p:txBody>
      </p:sp>
      <p:sp>
        <p:nvSpPr>
          <p:cNvPr id="7" name="TextBox 6">
            <a:extLst>
              <a:ext uri="{FF2B5EF4-FFF2-40B4-BE49-F238E27FC236}">
                <a16:creationId xmlns:a16="http://schemas.microsoft.com/office/drawing/2014/main" id="{5A6DCF48-82F6-4860-9B82-CEEADBF5A793}"/>
              </a:ext>
            </a:extLst>
          </p:cNvPr>
          <p:cNvSpPr txBox="1"/>
          <p:nvPr/>
        </p:nvSpPr>
        <p:spPr>
          <a:xfrm>
            <a:off x="215516" y="6114413"/>
            <a:ext cx="5760640" cy="584775"/>
          </a:xfrm>
          <a:prstGeom prst="rect">
            <a:avLst/>
          </a:prstGeom>
          <a:noFill/>
        </p:spPr>
        <p:txBody>
          <a:bodyPr wrap="square" rtlCol="0">
            <a:spAutoFit/>
          </a:bodyPr>
          <a:lstStyle/>
          <a:p>
            <a:r>
              <a:rPr lang="en-GB" sz="3200" b="1" dirty="0">
                <a:solidFill>
                  <a:schemeClr val="tx2"/>
                </a:solidFill>
              </a:rPr>
              <a:t>www.corc.uk.net</a:t>
            </a:r>
            <a:endParaRPr lang="en-GB" sz="1100" b="1" dirty="0">
              <a:solidFill>
                <a:schemeClr val="tx2"/>
              </a:solidFill>
            </a:endParaRPr>
          </a:p>
        </p:txBody>
      </p:sp>
    </p:spTree>
    <p:extLst>
      <p:ext uri="{BB962C8B-B14F-4D97-AF65-F5344CB8AC3E}">
        <p14:creationId xmlns:p14="http://schemas.microsoft.com/office/powerpoint/2010/main" val="21074674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E202962-4094-4AFC-8479-BD0FC953A5D2}"/>
              </a:ext>
            </a:extLst>
          </p:cNvPr>
          <p:cNvSpPr/>
          <p:nvPr/>
        </p:nvSpPr>
        <p:spPr>
          <a:xfrm>
            <a:off x="-36512" y="116632"/>
            <a:ext cx="9144000" cy="582068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1" u="none" strike="noStrike" kern="1200" cap="none" spc="0" normalizeH="0" baseline="0" noProof="0" dirty="0">
              <a:ln>
                <a:noFill/>
              </a:ln>
              <a:solidFill>
                <a:srgbClr val="FFFFFF"/>
              </a:solidFill>
              <a:effectLst/>
              <a:uLnTx/>
              <a:uFillTx/>
              <a:latin typeface="Calibri"/>
              <a:ea typeface="+mn-ea"/>
              <a:cs typeface="+mn-cs"/>
            </a:endParaRPr>
          </a:p>
        </p:txBody>
      </p:sp>
      <p:sp>
        <p:nvSpPr>
          <p:cNvPr id="2" name="Content Placeholder 1">
            <a:extLst>
              <a:ext uri="{FF2B5EF4-FFF2-40B4-BE49-F238E27FC236}">
                <a16:creationId xmlns:a16="http://schemas.microsoft.com/office/drawing/2014/main" id="{AC1874FC-8420-4050-8DF4-FE3C5248509E}"/>
              </a:ext>
            </a:extLst>
          </p:cNvPr>
          <p:cNvSpPr>
            <a:spLocks noGrp="1"/>
          </p:cNvSpPr>
          <p:nvPr>
            <p:ph idx="1"/>
          </p:nvPr>
        </p:nvSpPr>
        <p:spPr>
          <a:xfrm>
            <a:off x="547017" y="1066726"/>
            <a:ext cx="8273455" cy="4597971"/>
          </a:xfrm>
        </p:spPr>
        <p:txBody>
          <a:bodyPr/>
          <a:lstStyle/>
          <a:p>
            <a:r>
              <a:rPr lang="en-GB" sz="2800" dirty="0">
                <a:solidFill>
                  <a:schemeClr val="bg1"/>
                </a:solidFill>
              </a:rPr>
              <a:t>What has been seems important to you, or has been of particular interest, in what has been discussed today?</a:t>
            </a:r>
          </a:p>
          <a:p>
            <a:pPr marL="0" indent="0">
              <a:buNone/>
            </a:pPr>
            <a:endParaRPr lang="en-GB" sz="2000" dirty="0">
              <a:solidFill>
                <a:schemeClr val="bg1"/>
              </a:solidFill>
            </a:endParaRPr>
          </a:p>
          <a:p>
            <a:r>
              <a:rPr lang="en-GB" sz="2800" dirty="0">
                <a:solidFill>
                  <a:schemeClr val="bg1"/>
                </a:solidFill>
              </a:rPr>
              <a:t>What would be the right kind of metric?</a:t>
            </a:r>
          </a:p>
          <a:p>
            <a:pPr lvl="1"/>
            <a:r>
              <a:rPr lang="en-GB" sz="2400" dirty="0">
                <a:solidFill>
                  <a:schemeClr val="bg1"/>
                </a:solidFill>
              </a:rPr>
              <a:t>For understanding the impact of services</a:t>
            </a:r>
          </a:p>
          <a:p>
            <a:pPr lvl="1"/>
            <a:r>
              <a:rPr lang="en-GB" sz="2400" dirty="0">
                <a:solidFill>
                  <a:schemeClr val="bg1"/>
                </a:solidFill>
              </a:rPr>
              <a:t>For informing a public mental health approach</a:t>
            </a:r>
          </a:p>
          <a:p>
            <a:pPr marL="0" indent="0">
              <a:buNone/>
            </a:pPr>
            <a:endParaRPr lang="en-GB" sz="2000" dirty="0">
              <a:solidFill>
                <a:schemeClr val="bg1"/>
              </a:solidFill>
            </a:endParaRPr>
          </a:p>
          <a:p>
            <a:r>
              <a:rPr lang="en-GB" sz="2800" dirty="0">
                <a:solidFill>
                  <a:schemeClr val="bg1"/>
                </a:solidFill>
              </a:rPr>
              <a:t>Who needs to be in this conversation - and how do we get them here?</a:t>
            </a:r>
          </a:p>
        </p:txBody>
      </p:sp>
      <p:sp>
        <p:nvSpPr>
          <p:cNvPr id="3" name="Title 2">
            <a:extLst>
              <a:ext uri="{FF2B5EF4-FFF2-40B4-BE49-F238E27FC236}">
                <a16:creationId xmlns:a16="http://schemas.microsoft.com/office/drawing/2014/main" id="{515B557F-5F8D-4AFF-8927-CE9EB7E0D323}"/>
              </a:ext>
            </a:extLst>
          </p:cNvPr>
          <p:cNvSpPr>
            <a:spLocks noGrp="1"/>
          </p:cNvSpPr>
          <p:nvPr>
            <p:ph type="title"/>
          </p:nvPr>
        </p:nvSpPr>
        <p:spPr/>
        <p:txBody>
          <a:bodyPr>
            <a:normAutofit fontScale="90000"/>
          </a:bodyPr>
          <a:lstStyle/>
          <a:p>
            <a:r>
              <a:rPr lang="en-GB" dirty="0"/>
              <a:t>Roundtable discussion</a:t>
            </a:r>
          </a:p>
        </p:txBody>
      </p:sp>
    </p:spTree>
    <p:extLst>
      <p:ext uri="{BB962C8B-B14F-4D97-AF65-F5344CB8AC3E}">
        <p14:creationId xmlns:p14="http://schemas.microsoft.com/office/powerpoint/2010/main" val="28689886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D54903C-DB81-4307-9089-02B2F70F04F5}"/>
              </a:ext>
            </a:extLst>
          </p:cNvPr>
          <p:cNvSpPr txBox="1"/>
          <p:nvPr/>
        </p:nvSpPr>
        <p:spPr>
          <a:xfrm>
            <a:off x="635235" y="1412776"/>
            <a:ext cx="8085584" cy="1569660"/>
          </a:xfrm>
          <a:prstGeom prst="rect">
            <a:avLst/>
          </a:prstGeom>
          <a:noFill/>
        </p:spPr>
        <p:txBody>
          <a:bodyPr wrap="square" rtlCol="0">
            <a:spAutoFit/>
          </a:bodyPr>
          <a:lstStyle/>
          <a:p>
            <a:pPr algn="ctr"/>
            <a:r>
              <a:rPr lang="en-GB" sz="4800" b="1" dirty="0">
                <a:solidFill>
                  <a:schemeClr val="tx2"/>
                </a:solidFill>
              </a:rPr>
              <a:t>Thank you for attending the seminar</a:t>
            </a:r>
          </a:p>
        </p:txBody>
      </p:sp>
      <p:sp>
        <p:nvSpPr>
          <p:cNvPr id="4" name="Rectangle 3">
            <a:extLst>
              <a:ext uri="{FF2B5EF4-FFF2-40B4-BE49-F238E27FC236}">
                <a16:creationId xmlns:a16="http://schemas.microsoft.com/office/drawing/2014/main" id="{D49F163A-CA9E-46C1-BC51-E9F7C7E446FD}"/>
              </a:ext>
            </a:extLst>
          </p:cNvPr>
          <p:cNvSpPr/>
          <p:nvPr/>
        </p:nvSpPr>
        <p:spPr>
          <a:xfrm>
            <a:off x="-7302" y="332656"/>
            <a:ext cx="9144000" cy="561662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Thank you for attending</a:t>
            </a:r>
          </a:p>
          <a:p>
            <a:pPr algn="ctr"/>
            <a:r>
              <a:rPr lang="en-GB" sz="3200" b="1" i="1" dirty="0"/>
              <a:t>We would be grateful for your feedback </a:t>
            </a:r>
          </a:p>
          <a:p>
            <a:pPr algn="ctr"/>
            <a:endParaRPr lang="en-GB" sz="3200" b="1" dirty="0"/>
          </a:p>
          <a:p>
            <a:pPr algn="ctr"/>
            <a:r>
              <a:rPr lang="en-GB" sz="3200" b="1" dirty="0"/>
              <a:t>Visit menti.com and use code 39 11 72</a:t>
            </a:r>
          </a:p>
          <a:p>
            <a:pPr algn="ctr"/>
            <a:r>
              <a:rPr lang="en-GB" sz="3200" b="1" dirty="0"/>
              <a:t>to fill out our evaluation form</a:t>
            </a:r>
            <a:endParaRPr lang="en-GB" sz="3200" dirty="0"/>
          </a:p>
        </p:txBody>
      </p:sp>
    </p:spTree>
    <p:extLst>
      <p:ext uri="{BB962C8B-B14F-4D97-AF65-F5344CB8AC3E}">
        <p14:creationId xmlns:p14="http://schemas.microsoft.com/office/powerpoint/2010/main" val="1368777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2840" y="1412776"/>
            <a:ext cx="8229600" cy="4555093"/>
          </a:xfrm>
          <a:prstGeom prst="rect">
            <a:avLst/>
          </a:prstGeom>
          <a:noFill/>
        </p:spPr>
        <p:txBody>
          <a:bodyPr wrap="square" rtlCol="0">
            <a:spAutoFit/>
          </a:bodyPr>
          <a:lstStyle/>
          <a:p>
            <a:pPr algn="ctr"/>
            <a:r>
              <a:rPr lang="en-GB" sz="4800" dirty="0">
                <a:hlinkClick r:id="rId2"/>
              </a:rPr>
              <a:t>www.menti.com</a:t>
            </a:r>
            <a:endParaRPr lang="en-GB" sz="13800" dirty="0"/>
          </a:p>
          <a:p>
            <a:pPr algn="ctr"/>
            <a:r>
              <a:rPr lang="en-GB" sz="4400" b="1" dirty="0"/>
              <a:t>33 56 92</a:t>
            </a:r>
            <a:endParaRPr lang="en-GB" sz="4400" dirty="0"/>
          </a:p>
          <a:p>
            <a:pPr algn="ctr"/>
            <a:endParaRPr lang="en-GB" dirty="0"/>
          </a:p>
          <a:p>
            <a:pPr algn="ctr"/>
            <a:endParaRPr lang="en-GB" dirty="0"/>
          </a:p>
          <a:p>
            <a:pPr algn="ctr"/>
            <a:r>
              <a:rPr lang="en-GB" sz="4400" b="1" dirty="0"/>
              <a:t>#</a:t>
            </a:r>
            <a:r>
              <a:rPr lang="en-GB" sz="4400" b="1" dirty="0" err="1"/>
              <a:t>CORCSeminar</a:t>
            </a:r>
            <a:endParaRPr lang="en-GB" sz="4400" b="1" dirty="0"/>
          </a:p>
          <a:p>
            <a:pPr algn="ctr"/>
            <a:r>
              <a:rPr lang="en-GB" sz="4400" b="1" dirty="0"/>
              <a:t>@</a:t>
            </a:r>
            <a:r>
              <a:rPr lang="en-GB" sz="4400" b="1" dirty="0" err="1"/>
              <a:t>CORCcentral</a:t>
            </a:r>
            <a:endParaRPr lang="en-GB" sz="4400" dirty="0"/>
          </a:p>
          <a:p>
            <a:pPr algn="ctr"/>
            <a:endParaRPr lang="en-GB" sz="2800" dirty="0"/>
          </a:p>
          <a:p>
            <a:pPr algn="ctr"/>
            <a:endParaRPr lang="en-GB" sz="2800" dirty="0"/>
          </a:p>
          <a:p>
            <a:endParaRPr lang="en-GB" dirty="0"/>
          </a:p>
        </p:txBody>
      </p:sp>
      <p:sp>
        <p:nvSpPr>
          <p:cNvPr id="2" name="Rectangle 1">
            <a:extLst>
              <a:ext uri="{FF2B5EF4-FFF2-40B4-BE49-F238E27FC236}">
                <a16:creationId xmlns:a16="http://schemas.microsoft.com/office/drawing/2014/main" id="{0F08BE0E-1033-467F-BE65-2DA2CFA6DB42}"/>
              </a:ext>
            </a:extLst>
          </p:cNvPr>
          <p:cNvSpPr/>
          <p:nvPr/>
        </p:nvSpPr>
        <p:spPr>
          <a:xfrm>
            <a:off x="4479634" y="3244334"/>
            <a:ext cx="184730" cy="369332"/>
          </a:xfrm>
          <a:prstGeom prst="rect">
            <a:avLst/>
          </a:prstGeom>
        </p:spPr>
        <p:txBody>
          <a:bodyPr wrap="none">
            <a:spAutoFit/>
          </a:bodyPr>
          <a:lstStyle/>
          <a:p>
            <a:pPr algn="ctr"/>
            <a:endParaRPr lang="en-GB" dirty="0">
              <a:solidFill>
                <a:schemeClr val="tx2"/>
              </a:solidFill>
            </a:endParaRPr>
          </a:p>
        </p:txBody>
      </p:sp>
      <p:sp>
        <p:nvSpPr>
          <p:cNvPr id="4" name="Title 2">
            <a:extLst>
              <a:ext uri="{FF2B5EF4-FFF2-40B4-BE49-F238E27FC236}">
                <a16:creationId xmlns:a16="http://schemas.microsoft.com/office/drawing/2014/main" id="{E9C4EDAB-BF08-4040-BD7C-5332D598CBD2}"/>
              </a:ext>
            </a:extLst>
          </p:cNvPr>
          <p:cNvSpPr txBox="1">
            <a:spLocks/>
          </p:cNvSpPr>
          <p:nvPr/>
        </p:nvSpPr>
        <p:spPr>
          <a:xfrm>
            <a:off x="457200" y="274638"/>
            <a:ext cx="8229600" cy="634082"/>
          </a:xfrm>
          <a:prstGeom prst="rect">
            <a:avLst/>
          </a:prstGeom>
        </p:spPr>
        <p:txBody>
          <a:bodyPr vert="horz" lIns="91440" tIns="45720" rIns="91440" bIns="45720" rtlCol="0" anchor="ctr">
            <a:normAutofit fontScale="90000" lnSpcReduction="10000"/>
          </a:bodyPr>
          <a:lstStyle>
            <a:lvl1pPr algn="l" defTabSz="914400" rtl="0" eaLnBrk="1" latinLnBrk="0" hangingPunct="1">
              <a:spcBef>
                <a:spcPct val="0"/>
              </a:spcBef>
              <a:buNone/>
              <a:defRPr sz="4000" b="1" kern="1200">
                <a:solidFill>
                  <a:schemeClr val="tx2"/>
                </a:solidFill>
                <a:latin typeface="+mj-lt"/>
                <a:ea typeface="+mj-ea"/>
                <a:cs typeface="+mj-cs"/>
              </a:defRPr>
            </a:lvl1pPr>
          </a:lstStyle>
          <a:p>
            <a:r>
              <a:rPr lang="en-GB"/>
              <a:t>Who we are</a:t>
            </a:r>
            <a:endParaRPr lang="en-GB" dirty="0"/>
          </a:p>
        </p:txBody>
      </p:sp>
      <p:sp>
        <p:nvSpPr>
          <p:cNvPr id="6" name="Title 2">
            <a:extLst>
              <a:ext uri="{FF2B5EF4-FFF2-40B4-BE49-F238E27FC236}">
                <a16:creationId xmlns:a16="http://schemas.microsoft.com/office/drawing/2014/main" id="{8D788121-987E-48FE-AF09-459D4541779B}"/>
              </a:ext>
            </a:extLst>
          </p:cNvPr>
          <p:cNvSpPr txBox="1">
            <a:spLocks/>
          </p:cNvSpPr>
          <p:nvPr/>
        </p:nvSpPr>
        <p:spPr>
          <a:xfrm>
            <a:off x="457200" y="274638"/>
            <a:ext cx="8229600" cy="634082"/>
          </a:xfrm>
          <a:prstGeom prst="rect">
            <a:avLst/>
          </a:prstGeom>
        </p:spPr>
        <p:txBody>
          <a:bodyPr vert="horz" lIns="91440" tIns="45720" rIns="91440" bIns="45720" rtlCol="0" anchor="ctr">
            <a:normAutofit fontScale="90000" lnSpcReduction="10000"/>
          </a:bodyPr>
          <a:lstStyle>
            <a:lvl1pPr algn="l" defTabSz="914400" rtl="0" eaLnBrk="1" latinLnBrk="0" hangingPunct="1">
              <a:spcBef>
                <a:spcPct val="0"/>
              </a:spcBef>
              <a:buNone/>
              <a:defRPr sz="4000" b="1" kern="1200">
                <a:solidFill>
                  <a:schemeClr val="tx2"/>
                </a:solidFill>
                <a:latin typeface="+mj-lt"/>
                <a:ea typeface="+mj-ea"/>
                <a:cs typeface="+mj-cs"/>
              </a:defRPr>
            </a:lvl1pPr>
          </a:lstStyle>
          <a:p>
            <a:r>
              <a:rPr lang="en-GB" dirty="0">
                <a:solidFill>
                  <a:schemeClr val="bg1"/>
                </a:solidFill>
              </a:rPr>
              <a:t>Please log into our </a:t>
            </a:r>
            <a:r>
              <a:rPr lang="en-GB" dirty="0" err="1">
                <a:solidFill>
                  <a:schemeClr val="bg1"/>
                </a:solidFill>
              </a:rPr>
              <a:t>mentimeter</a:t>
            </a:r>
            <a:r>
              <a:rPr lang="en-GB" dirty="0">
                <a:solidFill>
                  <a:schemeClr val="bg1"/>
                </a:solidFill>
              </a:rPr>
              <a:t> for today</a:t>
            </a:r>
          </a:p>
        </p:txBody>
      </p:sp>
    </p:spTree>
    <p:extLst>
      <p:ext uri="{BB962C8B-B14F-4D97-AF65-F5344CB8AC3E}">
        <p14:creationId xmlns:p14="http://schemas.microsoft.com/office/powerpoint/2010/main" val="20844921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2780928"/>
            <a:ext cx="8496944" cy="1251570"/>
          </a:xfrm>
        </p:spPr>
        <p:txBody>
          <a:bodyPr>
            <a:normAutofit fontScale="90000"/>
          </a:bodyPr>
          <a:lstStyle/>
          <a:p>
            <a:pPr>
              <a:lnSpc>
                <a:spcPct val="100000"/>
              </a:lnSpc>
              <a:spcBef>
                <a:spcPts val="200"/>
              </a:spcBef>
              <a:spcAft>
                <a:spcPts val="200"/>
              </a:spcAft>
            </a:pPr>
            <a:r>
              <a:rPr lang="en-GB" spc="-5" dirty="0"/>
              <a:t>Considering cure in CORC and allied data -</a:t>
            </a:r>
            <a:br>
              <a:rPr lang="en-GB" dirty="0"/>
            </a:br>
            <a:br>
              <a:rPr lang="en-GB" sz="2000" dirty="0"/>
            </a:br>
            <a:r>
              <a:rPr lang="en-GB" sz="3100" i="1" spc="-5" dirty="0"/>
              <a:t>Rates of improvement following treatment and comparing treated and untreated children: complexities and challenges of our and others’ findings</a:t>
            </a:r>
            <a:br>
              <a:rPr lang="en-GB" sz="4400" dirty="0"/>
            </a:br>
            <a:endParaRPr lang="en-GB" dirty="0"/>
          </a:p>
        </p:txBody>
      </p:sp>
      <p:sp>
        <p:nvSpPr>
          <p:cNvPr id="3" name="Subtitle 2"/>
          <p:cNvSpPr>
            <a:spLocks noGrp="1"/>
          </p:cNvSpPr>
          <p:nvPr>
            <p:ph type="subTitle" idx="1"/>
          </p:nvPr>
        </p:nvSpPr>
        <p:spPr>
          <a:xfrm>
            <a:off x="520429" y="4653136"/>
            <a:ext cx="8064896" cy="697632"/>
          </a:xfrm>
        </p:spPr>
        <p:txBody>
          <a:bodyPr/>
          <a:lstStyle/>
          <a:p>
            <a:r>
              <a:rPr lang="en-GB" dirty="0"/>
              <a:t>Prof Miranda Wolpert, Director of CORC</a:t>
            </a:r>
          </a:p>
          <a:p>
            <a:r>
              <a:rPr lang="en-GB" dirty="0"/>
              <a:t>Ben Ritchie, CORC Informatics Lead</a:t>
            </a:r>
          </a:p>
        </p:txBody>
      </p:sp>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48510A8E-1ADE-4D4C-8D39-5CCEC7EBE744}"/>
                  </a:ext>
                </a:extLst>
              </p14:cNvPr>
              <p14:cNvContentPartPr/>
              <p14:nvPr/>
            </p14:nvContentPartPr>
            <p14:xfrm>
              <a:off x="7017480" y="5706720"/>
              <a:ext cx="360" cy="360"/>
            </p14:xfrm>
          </p:contentPart>
        </mc:Choice>
        <mc:Fallback xmlns="">
          <p:pic>
            <p:nvPicPr>
              <p:cNvPr id="4" name="Ink 3">
                <a:extLst>
                  <a:ext uri="{FF2B5EF4-FFF2-40B4-BE49-F238E27FC236}">
                    <a16:creationId xmlns:a16="http://schemas.microsoft.com/office/drawing/2014/main" id="{48510A8E-1ADE-4D4C-8D39-5CCEC7EBE744}"/>
                  </a:ext>
                </a:extLst>
              </p:cNvPr>
              <p:cNvPicPr/>
              <p:nvPr/>
            </p:nvPicPr>
            <p:blipFill>
              <a:blip r:embed="rId6"/>
              <a:stretch>
                <a:fillRect/>
              </a:stretch>
            </p:blipFill>
            <p:spPr>
              <a:xfrm>
                <a:off x="7008120" y="5697360"/>
                <a:ext cx="19080" cy="19080"/>
              </a:xfrm>
              <a:prstGeom prst="rect">
                <a:avLst/>
              </a:prstGeom>
            </p:spPr>
          </p:pic>
        </mc:Fallback>
      </mc:AlternateContent>
      <p:pic>
        <p:nvPicPr>
          <p:cNvPr id="5" name="Audio 4">
            <a:hlinkClick r:id="" action="ppaction://media"/>
            <a:extLst>
              <a:ext uri="{FF2B5EF4-FFF2-40B4-BE49-F238E27FC236}">
                <a16:creationId xmlns:a16="http://schemas.microsoft.com/office/drawing/2014/main" id="{C3655535-5C22-4F6A-882B-BD9FD6DD3B7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35333767"/>
      </p:ext>
    </p:extLst>
  </p:cSld>
  <p:clrMapOvr>
    <a:masterClrMapping/>
  </p:clrMapOvr>
  <mc:AlternateContent xmlns:mc="http://schemas.openxmlformats.org/markup-compatibility/2006" xmlns:p14="http://schemas.microsoft.com/office/powerpoint/2010/main">
    <mc:Choice Requires="p14">
      <p:transition spd="slow" p14:dur="2000" advTm="16443"/>
    </mc:Choice>
    <mc:Fallback xmlns="">
      <p:transition spd="slow" advTm="16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7DEDE1-9F57-44FB-B441-9FF122CDC8EA}"/>
              </a:ext>
            </a:extLst>
          </p:cNvPr>
          <p:cNvSpPr>
            <a:spLocks noGrp="1"/>
          </p:cNvSpPr>
          <p:nvPr>
            <p:ph idx="1"/>
          </p:nvPr>
        </p:nvSpPr>
        <p:spPr/>
        <p:txBody>
          <a:bodyPr/>
          <a:lstStyle/>
          <a:p>
            <a:r>
              <a:rPr lang="en-GB" dirty="0"/>
              <a:t>Don’t normally talk about “cure”</a:t>
            </a:r>
          </a:p>
          <a:p>
            <a:r>
              <a:rPr lang="en-GB" dirty="0"/>
              <a:t>Do often stress treatability:  </a:t>
            </a:r>
          </a:p>
          <a:p>
            <a:pPr marL="457200" lvl="1" indent="0">
              <a:buNone/>
            </a:pPr>
            <a:endParaRPr lang="en-GB" sz="400" i="1" dirty="0"/>
          </a:p>
          <a:p>
            <a:pPr marL="457200" lvl="1" indent="0">
              <a:buNone/>
            </a:pPr>
            <a:r>
              <a:rPr lang="en-GB" i="1" dirty="0"/>
              <a:t>“Like other medical conditions, anxiety disorders tend to be chronic unless properly treated. Most kids find that they need professional guidance to successfully </a:t>
            </a:r>
            <a:r>
              <a:rPr lang="en-GB" b="1" i="1" dirty="0"/>
              <a:t>manage </a:t>
            </a:r>
            <a:r>
              <a:rPr lang="en-GB" i="1" dirty="0"/>
              <a:t>and </a:t>
            </a:r>
            <a:r>
              <a:rPr lang="en-GB" b="1" i="1" dirty="0"/>
              <a:t>overcome</a:t>
            </a:r>
            <a:r>
              <a:rPr lang="en-GB" i="1" dirty="0"/>
              <a:t> their anxiety.” </a:t>
            </a:r>
            <a:endParaRPr lang="en-GB" sz="3200" i="1" dirty="0"/>
          </a:p>
          <a:p>
            <a:pPr marL="457200" lvl="1" indent="0">
              <a:buNone/>
            </a:pPr>
            <a:r>
              <a:rPr lang="en-GB" sz="2800" dirty="0">
                <a:solidFill>
                  <a:schemeClr val="tx2"/>
                </a:solidFill>
                <a:latin typeface="Calibri" panose="020F0502020204030204" pitchFamily="34" charset="0"/>
                <a:ea typeface="Calibri" panose="020F0502020204030204" pitchFamily="34" charset="0"/>
                <a:cs typeface="Times New Roman" panose="02020603050405020304" pitchFamily="18" charset="0"/>
              </a:rPr>
              <a:t>Website of the Anxiety and Depression Association of America</a:t>
            </a:r>
            <a:endParaRPr lang="en-GB" sz="2800" dirty="0">
              <a:solidFill>
                <a:schemeClr val="tx2"/>
              </a:solidFill>
            </a:endParaRPr>
          </a:p>
        </p:txBody>
      </p:sp>
      <p:sp>
        <p:nvSpPr>
          <p:cNvPr id="3" name="Title 2">
            <a:extLst>
              <a:ext uri="{FF2B5EF4-FFF2-40B4-BE49-F238E27FC236}">
                <a16:creationId xmlns:a16="http://schemas.microsoft.com/office/drawing/2014/main" id="{0C325B59-3A49-4181-A29E-22360B182D72}"/>
              </a:ext>
            </a:extLst>
          </p:cNvPr>
          <p:cNvSpPr>
            <a:spLocks noGrp="1"/>
          </p:cNvSpPr>
          <p:nvPr>
            <p:ph type="title"/>
          </p:nvPr>
        </p:nvSpPr>
        <p:spPr/>
        <p:txBody>
          <a:bodyPr>
            <a:normAutofit fontScale="90000"/>
          </a:bodyPr>
          <a:lstStyle/>
          <a:p>
            <a:r>
              <a:rPr lang="en-GB" dirty="0"/>
              <a:t>Public discourse about CYPMH currently</a:t>
            </a:r>
          </a:p>
        </p:txBody>
      </p:sp>
      <p:pic>
        <p:nvPicPr>
          <p:cNvPr id="4" name="Audio 3">
            <a:hlinkClick r:id="" action="ppaction://media"/>
            <a:extLst>
              <a:ext uri="{FF2B5EF4-FFF2-40B4-BE49-F238E27FC236}">
                <a16:creationId xmlns:a16="http://schemas.microsoft.com/office/drawing/2014/main" id="{8F855432-167B-4515-9229-D1A5267467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05047211"/>
      </p:ext>
    </p:extLst>
  </p:cSld>
  <p:clrMapOvr>
    <a:masterClrMapping/>
  </p:clrMapOvr>
  <mc:AlternateContent xmlns:mc="http://schemas.openxmlformats.org/markup-compatibility/2006" xmlns:p14="http://schemas.microsoft.com/office/powerpoint/2010/main">
    <mc:Choice Requires="p14">
      <p:transition spd="slow" p14:dur="2000" advTm="56945"/>
    </mc:Choice>
    <mc:Fallback xmlns="">
      <p:transition spd="slow" advTm="56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13E263-AB79-428D-9EEB-42A4C98E9317}"/>
              </a:ext>
            </a:extLst>
          </p:cNvPr>
          <p:cNvSpPr>
            <a:spLocks noGrp="1"/>
          </p:cNvSpPr>
          <p:nvPr>
            <p:ph idx="1"/>
          </p:nvPr>
        </p:nvSpPr>
        <p:spPr>
          <a:xfrm>
            <a:off x="395536" y="1196752"/>
            <a:ext cx="8568952" cy="4597971"/>
          </a:xfrm>
        </p:spPr>
        <p:txBody>
          <a:bodyPr/>
          <a:lstStyle/>
          <a:p>
            <a:r>
              <a:rPr lang="en-GB" sz="2800" dirty="0"/>
              <a:t>How do we define a good outcome?</a:t>
            </a:r>
          </a:p>
          <a:p>
            <a:r>
              <a:rPr lang="en-GB" sz="2800" dirty="0"/>
              <a:t>What metrics are appropriate?</a:t>
            </a:r>
          </a:p>
          <a:p>
            <a:pPr lvl="1"/>
            <a:r>
              <a:rPr lang="en-GB" dirty="0">
                <a:solidFill>
                  <a:schemeClr val="tx2"/>
                </a:solidFill>
              </a:rPr>
              <a:t>change? recovery?</a:t>
            </a:r>
          </a:p>
          <a:p>
            <a:pPr lvl="1"/>
            <a:r>
              <a:rPr lang="en-GB" dirty="0">
                <a:solidFill>
                  <a:schemeClr val="tx2"/>
                </a:solidFill>
              </a:rPr>
              <a:t>at what time point?</a:t>
            </a:r>
          </a:p>
          <a:p>
            <a:r>
              <a:rPr lang="en-GB" sz="2800" dirty="0"/>
              <a:t>How do we disentangle the impact of services, given normal fluctuations in mental health problems?</a:t>
            </a:r>
          </a:p>
          <a:p>
            <a:r>
              <a:rPr lang="en-GB" sz="2800" dirty="0"/>
              <a:t>How can we identify a natural control group for children attending child and adolescent mental health services?</a:t>
            </a:r>
            <a:endParaRPr lang="en-GB" sz="2400" dirty="0"/>
          </a:p>
        </p:txBody>
      </p:sp>
      <p:sp>
        <p:nvSpPr>
          <p:cNvPr id="3" name="Title 2">
            <a:extLst>
              <a:ext uri="{FF2B5EF4-FFF2-40B4-BE49-F238E27FC236}">
                <a16:creationId xmlns:a16="http://schemas.microsoft.com/office/drawing/2014/main" id="{83E393D2-33AF-4120-9F09-846CC1A7F5D9}"/>
              </a:ext>
            </a:extLst>
          </p:cNvPr>
          <p:cNvSpPr>
            <a:spLocks noGrp="1"/>
          </p:cNvSpPr>
          <p:nvPr>
            <p:ph type="title"/>
          </p:nvPr>
        </p:nvSpPr>
        <p:spPr/>
        <p:txBody>
          <a:bodyPr>
            <a:noAutofit/>
          </a:bodyPr>
          <a:lstStyle/>
          <a:p>
            <a:r>
              <a:rPr lang="en-GB" sz="3200" dirty="0"/>
              <a:t>Trying to work out the impact of treatment is challenging</a:t>
            </a:r>
          </a:p>
        </p:txBody>
      </p:sp>
      <p:pic>
        <p:nvPicPr>
          <p:cNvPr id="4" name="Audio 3">
            <a:hlinkClick r:id="" action="ppaction://media"/>
            <a:extLst>
              <a:ext uri="{FF2B5EF4-FFF2-40B4-BE49-F238E27FC236}">
                <a16:creationId xmlns:a16="http://schemas.microsoft.com/office/drawing/2014/main" id="{1C15A0B8-59C8-4FE4-BD29-450BEB7E5A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40432901"/>
      </p:ext>
    </p:extLst>
  </p:cSld>
  <p:clrMapOvr>
    <a:masterClrMapping/>
  </p:clrMapOvr>
  <mc:AlternateContent xmlns:mc="http://schemas.openxmlformats.org/markup-compatibility/2006" xmlns:p14="http://schemas.microsoft.com/office/powerpoint/2010/main">
    <mc:Choice Requires="p14">
      <p:transition spd="slow" p14:dur="2000" advTm="37808"/>
    </mc:Choice>
    <mc:Fallback xmlns="">
      <p:transition spd="slow" advTm="37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spcBef>
                <a:spcPts val="600"/>
              </a:spcBef>
              <a:spcAft>
                <a:spcPts val="1200"/>
              </a:spcAft>
            </a:pPr>
            <a:r>
              <a:rPr lang="en-GB" sz="5400" b="1" dirty="0"/>
              <a:t>F</a:t>
            </a:r>
            <a:r>
              <a:rPr lang="en-GB" sz="5400" dirty="0"/>
              <a:t>lawed</a:t>
            </a:r>
          </a:p>
          <a:p>
            <a:pPr>
              <a:spcBef>
                <a:spcPts val="600"/>
              </a:spcBef>
              <a:spcAft>
                <a:spcPts val="1200"/>
              </a:spcAft>
            </a:pPr>
            <a:r>
              <a:rPr lang="en-GB" sz="5400" b="1" dirty="0"/>
              <a:t>U</a:t>
            </a:r>
            <a:r>
              <a:rPr lang="en-GB" sz="5400" dirty="0"/>
              <a:t>ncertain</a:t>
            </a:r>
          </a:p>
          <a:p>
            <a:pPr>
              <a:spcBef>
                <a:spcPts val="600"/>
              </a:spcBef>
              <a:spcAft>
                <a:spcPts val="1200"/>
              </a:spcAft>
            </a:pPr>
            <a:r>
              <a:rPr lang="en-GB" sz="5400" b="1" dirty="0"/>
              <a:t>P</a:t>
            </a:r>
            <a:r>
              <a:rPr lang="en-GB" sz="5400" dirty="0"/>
              <a:t>roximate</a:t>
            </a:r>
          </a:p>
          <a:p>
            <a:pPr>
              <a:spcBef>
                <a:spcPts val="600"/>
              </a:spcBef>
              <a:spcAft>
                <a:spcPts val="1200"/>
              </a:spcAft>
            </a:pPr>
            <a:r>
              <a:rPr lang="en-GB" sz="5400" b="1" dirty="0"/>
              <a:t>S</a:t>
            </a:r>
            <a:r>
              <a:rPr lang="en-GB" sz="5400" dirty="0"/>
              <a:t>parse</a:t>
            </a:r>
          </a:p>
          <a:p>
            <a:pPr lvl="1">
              <a:spcBef>
                <a:spcPts val="600"/>
              </a:spcBef>
              <a:spcAft>
                <a:spcPts val="1200"/>
              </a:spcAft>
            </a:pPr>
            <a:endParaRPr lang="en-GB" sz="2400" dirty="0"/>
          </a:p>
        </p:txBody>
      </p:sp>
      <p:sp>
        <p:nvSpPr>
          <p:cNvPr id="3" name="Title 2"/>
          <p:cNvSpPr>
            <a:spLocks noGrp="1"/>
          </p:cNvSpPr>
          <p:nvPr>
            <p:ph type="title"/>
          </p:nvPr>
        </p:nvSpPr>
        <p:spPr/>
        <p:txBody>
          <a:bodyPr>
            <a:normAutofit fontScale="90000"/>
          </a:bodyPr>
          <a:lstStyle/>
          <a:p>
            <a:r>
              <a:rPr lang="en-GB" dirty="0"/>
              <a:t>FUPS data</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7984" y="1052735"/>
            <a:ext cx="2304256" cy="3040339"/>
          </a:xfrm>
          <a:prstGeom prst="rect">
            <a:avLst/>
          </a:prstGeo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6176" y="4093074"/>
            <a:ext cx="2826516" cy="1875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udio 4">
            <a:hlinkClick r:id="" action="ppaction://media"/>
            <a:extLst>
              <a:ext uri="{FF2B5EF4-FFF2-40B4-BE49-F238E27FC236}">
                <a16:creationId xmlns:a16="http://schemas.microsoft.com/office/drawing/2014/main" id="{B4644059-3B10-47D7-A345-A08A6DA0DA8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55493180"/>
      </p:ext>
    </p:extLst>
  </p:cSld>
  <p:clrMapOvr>
    <a:masterClrMapping/>
  </p:clrMapOvr>
  <mc:AlternateContent xmlns:mc="http://schemas.openxmlformats.org/markup-compatibility/2006" xmlns:p14="http://schemas.microsoft.com/office/powerpoint/2010/main">
    <mc:Choice Requires="p14">
      <p:transition spd="slow" p14:dur="2000" advTm="17942"/>
    </mc:Choice>
    <mc:Fallback xmlns="">
      <p:transition spd="slow" advTm="17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99861" y="2564904"/>
            <a:ext cx="7772400" cy="1470025"/>
          </a:xfrm>
          <a:prstGeom prst="rect">
            <a:avLst/>
          </a:prstGeom>
        </p:spPr>
        <p:txBody>
          <a:bodyPr/>
          <a:lstStyle>
            <a:lvl1pPr algn="ctr" defTabSz="914400" rtl="0" eaLnBrk="1" latinLnBrk="0" hangingPunct="1">
              <a:spcBef>
                <a:spcPct val="0"/>
              </a:spcBef>
              <a:buNone/>
              <a:defRPr sz="4400" kern="1200">
                <a:solidFill>
                  <a:schemeClr val="bg1"/>
                </a:solidFill>
                <a:latin typeface="+mj-lt"/>
                <a:ea typeface="+mj-ea"/>
                <a:cs typeface="+mj-cs"/>
              </a:defRPr>
            </a:lvl1pPr>
          </a:lstStyle>
          <a:p>
            <a:r>
              <a:rPr lang="en-GB" dirty="0">
                <a:solidFill>
                  <a:schemeClr val="tx2"/>
                </a:solidFill>
              </a:rPr>
              <a:t>Learning from other studies</a:t>
            </a:r>
          </a:p>
        </p:txBody>
      </p:sp>
    </p:spTree>
    <p:extLst>
      <p:ext uri="{BB962C8B-B14F-4D97-AF65-F5344CB8AC3E}">
        <p14:creationId xmlns:p14="http://schemas.microsoft.com/office/powerpoint/2010/main" val="1623455319"/>
      </p:ext>
    </p:extLst>
  </p:cSld>
  <p:clrMapOvr>
    <a:masterClrMapping/>
  </p:clrMapOvr>
</p:sld>
</file>

<file path=ppt/theme/theme1.xml><?xml version="1.0" encoding="utf-8"?>
<a:theme xmlns:a="http://schemas.openxmlformats.org/drawingml/2006/main" name="CORC ppt">
  <a:themeElements>
    <a:clrScheme name="CORC Colours">
      <a:dk1>
        <a:sysClr val="windowText" lastClr="000000"/>
      </a:dk1>
      <a:lt1>
        <a:srgbClr val="FFFFFF"/>
      </a:lt1>
      <a:dk2>
        <a:srgbClr val="146767"/>
      </a:dk2>
      <a:lt2>
        <a:srgbClr val="144066"/>
      </a:lt2>
      <a:accent1>
        <a:srgbClr val="3ABAC8"/>
      </a:accent1>
      <a:accent2>
        <a:srgbClr val="EA642C"/>
      </a:accent2>
      <a:accent3>
        <a:srgbClr val="7BC8CA"/>
      </a:accent3>
      <a:accent4>
        <a:srgbClr val="7DA4C8"/>
      </a:accent4>
      <a:accent5>
        <a:srgbClr val="3D85C6"/>
      </a:accent5>
      <a:accent6>
        <a:srgbClr val="662316"/>
      </a:accent6>
      <a:hlink>
        <a:srgbClr val="EA642C"/>
      </a:hlink>
      <a:folHlink>
        <a:srgbClr val="C98B7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Custom Design 15">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C88BA9"/>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C88BA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Theme">
  <a:themeElements>
    <a:clrScheme name="CORC Colours">
      <a:dk1>
        <a:sysClr val="windowText" lastClr="000000"/>
      </a:dk1>
      <a:lt1>
        <a:srgbClr val="FFFFFF"/>
      </a:lt1>
      <a:dk2>
        <a:srgbClr val="146767"/>
      </a:dk2>
      <a:lt2>
        <a:srgbClr val="144066"/>
      </a:lt2>
      <a:accent1>
        <a:srgbClr val="3ABAC8"/>
      </a:accent1>
      <a:accent2>
        <a:srgbClr val="EA642C"/>
      </a:accent2>
      <a:accent3>
        <a:srgbClr val="7BC8CA"/>
      </a:accent3>
      <a:accent4>
        <a:srgbClr val="7DA4C8"/>
      </a:accent4>
      <a:accent5>
        <a:srgbClr val="3D85C6"/>
      </a:accent5>
      <a:accent6>
        <a:srgbClr val="662316"/>
      </a:accent6>
      <a:hlink>
        <a:srgbClr val="EA642C"/>
      </a:hlink>
      <a:folHlink>
        <a:srgbClr val="C98B7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CORC ppt</Template>
  <TotalTime>272</TotalTime>
  <Words>2295</Words>
  <Application>Microsoft Office PowerPoint</Application>
  <PresentationFormat>On-screen Show (4:3)</PresentationFormat>
  <Paragraphs>241</Paragraphs>
  <Slides>31</Slides>
  <Notes>15</Notes>
  <HiddenSlides>0</HiddenSlides>
  <MMClips>11</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31</vt:i4>
      </vt:variant>
    </vt:vector>
  </HeadingPairs>
  <TitlesOfParts>
    <vt:vector size="37" baseType="lpstr">
      <vt:lpstr>Arial</vt:lpstr>
      <vt:lpstr>Calibri</vt:lpstr>
      <vt:lpstr>Times New Roman</vt:lpstr>
      <vt:lpstr>CORC ppt</vt:lpstr>
      <vt:lpstr>Custom Design</vt:lpstr>
      <vt:lpstr>Default Theme</vt:lpstr>
      <vt:lpstr>PowerPoint Presentation</vt:lpstr>
      <vt:lpstr>Plan for the afternoon</vt:lpstr>
      <vt:lpstr>Who we are</vt:lpstr>
      <vt:lpstr>PowerPoint Presentation</vt:lpstr>
      <vt:lpstr>Considering cure in CORC and allied data -  Rates of improvement following treatment and comparing treated and untreated children: complexities and challenges of our and others’ findings </vt:lpstr>
      <vt:lpstr>Public discourse about CYPMH currently</vt:lpstr>
      <vt:lpstr>Trying to work out the impact of treatment is challenging</vt:lpstr>
      <vt:lpstr>FUPS data</vt:lpstr>
      <vt:lpstr>PowerPoint Presentation</vt:lpstr>
      <vt:lpstr>Learning from cohort data</vt:lpstr>
      <vt:lpstr>Learning from remission rates</vt:lpstr>
      <vt:lpstr>Learning from RCTs</vt:lpstr>
      <vt:lpstr>Learning from prospective data</vt:lpstr>
      <vt:lpstr>Learning from CORC analysis CYP IAPT data</vt:lpstr>
      <vt:lpstr>Learning from further analysis CORC data</vt:lpstr>
      <vt:lpstr>So should mental health services seek to cure mental ill health? If not - what are they there for?  </vt:lpstr>
      <vt:lpstr>PowerPoint Presentation</vt:lpstr>
      <vt:lpstr>PowerPoint Presentation</vt:lpstr>
      <vt:lpstr>PowerPoint Presentation</vt:lpstr>
      <vt:lpstr>Framing a public health response to mental health: learning from obesity</vt:lpstr>
      <vt:lpstr>Learning from Obesity</vt:lpstr>
      <vt:lpstr>5 steps to Public Mental Heath for CYP</vt:lpstr>
      <vt:lpstr>Step 1: Agree conception of MH problems</vt:lpstr>
      <vt:lpstr>Step 2: Agree a standard metric</vt:lpstr>
      <vt:lpstr>Step 3: Map the psychopathogenic system</vt:lpstr>
      <vt:lpstr>Step 3 Note 1: beware one answer solutions</vt:lpstr>
      <vt:lpstr>Step 3 Note 2: beware the blame game</vt:lpstr>
      <vt:lpstr>Step 4: Adopt a “poly-rational approach”</vt:lpstr>
      <vt:lpstr>Step 5: seek “viable clumsy solutions”</vt:lpstr>
      <vt:lpstr>Roundtable discussion</vt:lpstr>
      <vt:lpstr>PowerPoint Presentation</vt:lpstr>
    </vt:vector>
  </TitlesOfParts>
  <Company>The Anna Freud Centre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Neale</dc:creator>
  <cp:lastModifiedBy>Martha Reilly</cp:lastModifiedBy>
  <cp:revision>40</cp:revision>
  <dcterms:created xsi:type="dcterms:W3CDTF">2016-08-23T09:12:50Z</dcterms:created>
  <dcterms:modified xsi:type="dcterms:W3CDTF">2018-05-10T13:54:55Z</dcterms:modified>
</cp:coreProperties>
</file>